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4" r:id="rId38"/>
    <p:sldId id="275" r:id="rId39"/>
    <p:sldId id="276" r:id="rId40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Canva Sans" charset="1" panose="020B0503030501040103"/>
      <p:regular r:id="rId14"/>
    </p:embeddedFont>
    <p:embeddedFont>
      <p:font typeface="Canva Sans Bold" charset="1" panose="020B0803030501040103"/>
      <p:regular r:id="rId15"/>
    </p:embeddedFont>
    <p:embeddedFont>
      <p:font typeface="Canva Sans Italics" charset="1" panose="020B0503030501040103"/>
      <p:regular r:id="rId16"/>
    </p:embeddedFont>
    <p:embeddedFont>
      <p:font typeface="Canva Sans Bold Italics" charset="1" panose="020B0803030501040103"/>
      <p:regular r:id="rId17"/>
    </p:embeddedFont>
    <p:embeddedFont>
      <p:font typeface="Canva Sans Medium" charset="1" panose="020B0603030501040103"/>
      <p:regular r:id="rId18"/>
    </p:embeddedFont>
    <p:embeddedFont>
      <p:font typeface="Canva Sans Medium Italics" charset="1" panose="020B0603030501040103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29" Target="slides/slide10.xml" Type="http://schemas.openxmlformats.org/officeDocument/2006/relationships/slide"/><Relationship Id="rId3" Target="viewProps.xml" Type="http://schemas.openxmlformats.org/officeDocument/2006/relationships/viewProps"/><Relationship Id="rId30" Target="slides/slide11.xml" Type="http://schemas.openxmlformats.org/officeDocument/2006/relationships/slide"/><Relationship Id="rId31" Target="slides/slide12.xml" Type="http://schemas.openxmlformats.org/officeDocument/2006/relationships/slide"/><Relationship Id="rId32" Target="slides/slide13.xml" Type="http://schemas.openxmlformats.org/officeDocument/2006/relationships/slide"/><Relationship Id="rId33" Target="slides/slide14.xml" Type="http://schemas.openxmlformats.org/officeDocument/2006/relationships/slide"/><Relationship Id="rId34" Target="slides/slide15.xml" Type="http://schemas.openxmlformats.org/officeDocument/2006/relationships/slide"/><Relationship Id="rId35" Target="slides/slide16.xml" Type="http://schemas.openxmlformats.org/officeDocument/2006/relationships/slide"/><Relationship Id="rId36" Target="slides/slide17.xml" Type="http://schemas.openxmlformats.org/officeDocument/2006/relationships/slide"/><Relationship Id="rId37" Target="slides/slide18.xml" Type="http://schemas.openxmlformats.org/officeDocument/2006/relationships/slide"/><Relationship Id="rId38" Target="slides/slide19.xml" Type="http://schemas.openxmlformats.org/officeDocument/2006/relationships/slide"/><Relationship Id="rId39" Target="slides/slide20.xml" Type="http://schemas.openxmlformats.org/officeDocument/2006/relationships/slide"/><Relationship Id="rId4" Target="theme/theme1.xml" Type="http://schemas.openxmlformats.org/officeDocument/2006/relationships/theme"/><Relationship Id="rId40" Target="slides/slide21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61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62.png" Type="http://schemas.openxmlformats.org/officeDocument/2006/relationships/image"/><Relationship Id="rId7" Target="../media/image63.png" Type="http://schemas.openxmlformats.org/officeDocument/2006/relationships/image"/><Relationship Id="rId8" Target="../media/image64.png" Type="http://schemas.openxmlformats.org/officeDocument/2006/relationships/image"/><Relationship Id="rId9" Target="../media/image6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png" Type="http://schemas.openxmlformats.org/officeDocument/2006/relationships/image"/><Relationship Id="rId11" Target="../media/image75.png" Type="http://schemas.openxmlformats.org/officeDocument/2006/relationships/image"/><Relationship Id="rId12" Target="../media/image76.png" Type="http://schemas.openxmlformats.org/officeDocument/2006/relationships/image"/><Relationship Id="rId2" Target="../media/image66.png" Type="http://schemas.openxmlformats.org/officeDocument/2006/relationships/image"/><Relationship Id="rId3" Target="../media/image67.svg" Type="http://schemas.openxmlformats.org/officeDocument/2006/relationships/image"/><Relationship Id="rId4" Target="../media/image68.png" Type="http://schemas.openxmlformats.org/officeDocument/2006/relationships/image"/><Relationship Id="rId5" Target="../media/image69.svg" Type="http://schemas.openxmlformats.org/officeDocument/2006/relationships/image"/><Relationship Id="rId6" Target="../media/image70.png" Type="http://schemas.openxmlformats.org/officeDocument/2006/relationships/image"/><Relationship Id="rId7" Target="../media/image71.svg" Type="http://schemas.openxmlformats.org/officeDocument/2006/relationships/image"/><Relationship Id="rId8" Target="../media/image72.png" Type="http://schemas.openxmlformats.org/officeDocument/2006/relationships/image"/><Relationship Id="rId9" Target="../media/image73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7.png" Type="http://schemas.openxmlformats.org/officeDocument/2006/relationships/image"/><Relationship Id="rId11" Target="../media/image78.png" Type="http://schemas.openxmlformats.org/officeDocument/2006/relationships/image"/><Relationship Id="rId2" Target="../media/image66.png" Type="http://schemas.openxmlformats.org/officeDocument/2006/relationships/image"/><Relationship Id="rId3" Target="../media/image67.svg" Type="http://schemas.openxmlformats.org/officeDocument/2006/relationships/image"/><Relationship Id="rId4" Target="../media/image68.png" Type="http://schemas.openxmlformats.org/officeDocument/2006/relationships/image"/><Relationship Id="rId5" Target="../media/image69.svg" Type="http://schemas.openxmlformats.org/officeDocument/2006/relationships/image"/><Relationship Id="rId6" Target="../media/image70.png" Type="http://schemas.openxmlformats.org/officeDocument/2006/relationships/image"/><Relationship Id="rId7" Target="../media/image71.svg" Type="http://schemas.openxmlformats.org/officeDocument/2006/relationships/image"/><Relationship Id="rId8" Target="../media/image72.png" Type="http://schemas.openxmlformats.org/officeDocument/2006/relationships/image"/><Relationship Id="rId9" Target="../media/image73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9.png" Type="http://schemas.openxmlformats.org/officeDocument/2006/relationships/image"/><Relationship Id="rId11" Target="../media/image80.png" Type="http://schemas.openxmlformats.org/officeDocument/2006/relationships/image"/><Relationship Id="rId2" Target="../media/image66.png" Type="http://schemas.openxmlformats.org/officeDocument/2006/relationships/image"/><Relationship Id="rId3" Target="../media/image67.svg" Type="http://schemas.openxmlformats.org/officeDocument/2006/relationships/image"/><Relationship Id="rId4" Target="../media/image68.png" Type="http://schemas.openxmlformats.org/officeDocument/2006/relationships/image"/><Relationship Id="rId5" Target="../media/image69.svg" Type="http://schemas.openxmlformats.org/officeDocument/2006/relationships/image"/><Relationship Id="rId6" Target="../media/image70.png" Type="http://schemas.openxmlformats.org/officeDocument/2006/relationships/image"/><Relationship Id="rId7" Target="../media/image71.svg" Type="http://schemas.openxmlformats.org/officeDocument/2006/relationships/image"/><Relationship Id="rId8" Target="../media/image72.png" Type="http://schemas.openxmlformats.org/officeDocument/2006/relationships/image"/><Relationship Id="rId9" Target="../media/image73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1.png" Type="http://schemas.openxmlformats.org/officeDocument/2006/relationships/image"/><Relationship Id="rId11" Target="../media/image82.png" Type="http://schemas.openxmlformats.org/officeDocument/2006/relationships/image"/><Relationship Id="rId2" Target="../media/image66.png" Type="http://schemas.openxmlformats.org/officeDocument/2006/relationships/image"/><Relationship Id="rId3" Target="../media/image67.svg" Type="http://schemas.openxmlformats.org/officeDocument/2006/relationships/image"/><Relationship Id="rId4" Target="../media/image68.png" Type="http://schemas.openxmlformats.org/officeDocument/2006/relationships/image"/><Relationship Id="rId5" Target="../media/image69.svg" Type="http://schemas.openxmlformats.org/officeDocument/2006/relationships/image"/><Relationship Id="rId6" Target="../media/image70.png" Type="http://schemas.openxmlformats.org/officeDocument/2006/relationships/image"/><Relationship Id="rId7" Target="../media/image71.svg" Type="http://schemas.openxmlformats.org/officeDocument/2006/relationships/image"/><Relationship Id="rId8" Target="../media/image72.png" Type="http://schemas.openxmlformats.org/officeDocument/2006/relationships/image"/><Relationship Id="rId9" Target="../media/image73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3.png" Type="http://schemas.openxmlformats.org/officeDocument/2006/relationships/image"/><Relationship Id="rId11" Target="../media/image84.png" Type="http://schemas.openxmlformats.org/officeDocument/2006/relationships/image"/><Relationship Id="rId12" Target="../media/image85.png" Type="http://schemas.openxmlformats.org/officeDocument/2006/relationships/image"/><Relationship Id="rId13" Target="../media/image86.png" Type="http://schemas.openxmlformats.org/officeDocument/2006/relationships/image"/><Relationship Id="rId2" Target="../media/image66.png" Type="http://schemas.openxmlformats.org/officeDocument/2006/relationships/image"/><Relationship Id="rId3" Target="../media/image67.svg" Type="http://schemas.openxmlformats.org/officeDocument/2006/relationships/image"/><Relationship Id="rId4" Target="../media/image68.png" Type="http://schemas.openxmlformats.org/officeDocument/2006/relationships/image"/><Relationship Id="rId5" Target="../media/image69.svg" Type="http://schemas.openxmlformats.org/officeDocument/2006/relationships/image"/><Relationship Id="rId6" Target="../media/image70.png" Type="http://schemas.openxmlformats.org/officeDocument/2006/relationships/image"/><Relationship Id="rId7" Target="../media/image71.svg" Type="http://schemas.openxmlformats.org/officeDocument/2006/relationships/image"/><Relationship Id="rId8" Target="../media/image72.png" Type="http://schemas.openxmlformats.org/officeDocument/2006/relationships/image"/><Relationship Id="rId9" Target="../media/image73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3.png" Type="http://schemas.openxmlformats.org/officeDocument/2006/relationships/image"/><Relationship Id="rId11" Target="../media/image94.png" Type="http://schemas.openxmlformats.org/officeDocument/2006/relationships/image"/><Relationship Id="rId12" Target="../media/image95.png" Type="http://schemas.openxmlformats.org/officeDocument/2006/relationships/image"/><Relationship Id="rId13" Target="../media/image96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87.png" Type="http://schemas.openxmlformats.org/officeDocument/2006/relationships/image"/><Relationship Id="rId5" Target="../media/image88.svg" Type="http://schemas.openxmlformats.org/officeDocument/2006/relationships/image"/><Relationship Id="rId6" Target="../media/image89.png" Type="http://schemas.openxmlformats.org/officeDocument/2006/relationships/image"/><Relationship Id="rId7" Target="../media/image90.svg" Type="http://schemas.openxmlformats.org/officeDocument/2006/relationships/image"/><Relationship Id="rId8" Target="../media/image91.png" Type="http://schemas.openxmlformats.org/officeDocument/2006/relationships/image"/><Relationship Id="rId9" Target="../media/image92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7.png" Type="http://schemas.openxmlformats.org/officeDocument/2006/relationships/image"/><Relationship Id="rId11" Target="../media/image98.png" Type="http://schemas.openxmlformats.org/officeDocument/2006/relationships/image"/><Relationship Id="rId12" Target="../media/image99.png" Type="http://schemas.openxmlformats.org/officeDocument/2006/relationships/image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58.png" Type="http://schemas.openxmlformats.org/officeDocument/2006/relationships/image"/><Relationship Id="rId9" Target="../media/image59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0.png" Type="http://schemas.openxmlformats.org/officeDocument/2006/relationships/image"/><Relationship Id="rId3" Target="../media/image101.png" Type="http://schemas.openxmlformats.org/officeDocument/2006/relationships/image"/><Relationship Id="rId4" Target="../media/image102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3.png" Type="http://schemas.openxmlformats.org/officeDocument/2006/relationships/image"/><Relationship Id="rId3" Target="../media/image104.png" Type="http://schemas.openxmlformats.org/officeDocument/2006/relationships/image"/><Relationship Id="rId4" Target="../media/image105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jpe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jpeg" Type="http://schemas.openxmlformats.org/officeDocument/2006/relationships/image"/><Relationship Id="rId9" Target="../media/image13.jpe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6.png" Type="http://schemas.openxmlformats.org/officeDocument/2006/relationships/image"/><Relationship Id="rId3" Target="../media/image107.svg" Type="http://schemas.openxmlformats.org/officeDocument/2006/relationships/image"/><Relationship Id="rId4" Target="../media/image108.png" Type="http://schemas.openxmlformats.org/officeDocument/2006/relationships/image"/><Relationship Id="rId5" Target="../media/image109.svg" Type="http://schemas.openxmlformats.org/officeDocument/2006/relationships/image"/><Relationship Id="rId6" Target="../media/image66.png" Type="http://schemas.openxmlformats.org/officeDocument/2006/relationships/image"/><Relationship Id="rId7" Target="../media/image67.svg" Type="http://schemas.openxmlformats.org/officeDocument/2006/relationships/image"/><Relationship Id="rId8" Target="../media/image70.png" Type="http://schemas.openxmlformats.org/officeDocument/2006/relationships/image"/><Relationship Id="rId9" Target="../media/image71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6.png" Type="http://schemas.openxmlformats.org/officeDocument/2006/relationships/image"/><Relationship Id="rId3" Target="../media/image107.svg" Type="http://schemas.openxmlformats.org/officeDocument/2006/relationships/image"/><Relationship Id="rId4" Target="../media/image108.png" Type="http://schemas.openxmlformats.org/officeDocument/2006/relationships/image"/><Relationship Id="rId5" Target="../media/image109.svg" Type="http://schemas.openxmlformats.org/officeDocument/2006/relationships/image"/><Relationship Id="rId6" Target="../media/image66.png" Type="http://schemas.openxmlformats.org/officeDocument/2006/relationships/image"/><Relationship Id="rId7" Target="../media/image67.svg" Type="http://schemas.openxmlformats.org/officeDocument/2006/relationships/image"/><Relationship Id="rId8" Target="../media/image70.png" Type="http://schemas.openxmlformats.org/officeDocument/2006/relationships/image"/><Relationship Id="rId9" Target="../media/image71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pn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51.png" Type="http://schemas.openxmlformats.org/officeDocument/2006/relationships/image"/><Relationship Id="rId13" Target="../media/image52.svg" Type="http://schemas.openxmlformats.org/officeDocument/2006/relationships/image"/><Relationship Id="rId14" Target="../media/image53.png" Type="http://schemas.openxmlformats.org/officeDocument/2006/relationships/image"/><Relationship Id="rId15" Target="../media/image54.png" Type="http://schemas.openxmlformats.org/officeDocument/2006/relationships/image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45.png" Type="http://schemas.openxmlformats.org/officeDocument/2006/relationships/image"/><Relationship Id="rId5" Target="../media/image46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49.png" Type="http://schemas.openxmlformats.org/officeDocument/2006/relationships/image"/><Relationship Id="rId9" Target="../media/image50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55.pn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56.png" Type="http://schemas.openxmlformats.org/officeDocument/2006/relationships/image"/><Relationship Id="rId5" Target="../media/image57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58.png" Type="http://schemas.openxmlformats.org/officeDocument/2006/relationships/image"/><Relationship Id="rId9" Target="../media/image5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10842" y="7525317"/>
            <a:ext cx="5348485" cy="3618394"/>
            <a:chOff x="0" y="0"/>
            <a:chExt cx="1408655" cy="9529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08655" cy="952993"/>
            </a:xfrm>
            <a:custGeom>
              <a:avLst/>
              <a:gdLst/>
              <a:ahLst/>
              <a:cxnLst/>
              <a:rect r="r" b="b" t="t" l="l"/>
              <a:pathLst>
                <a:path h="952993" w="1408655">
                  <a:moveTo>
                    <a:pt x="0" y="0"/>
                  </a:moveTo>
                  <a:lnTo>
                    <a:pt x="1408655" y="0"/>
                  </a:lnTo>
                  <a:lnTo>
                    <a:pt x="1408655" y="952993"/>
                  </a:lnTo>
                  <a:lnTo>
                    <a:pt x="0" y="952993"/>
                  </a:lnTo>
                  <a:close/>
                </a:path>
              </a:pathLst>
            </a:custGeom>
            <a:solidFill>
              <a:srgbClr val="E4E4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408655" cy="9910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183514" y="2901658"/>
            <a:ext cx="1327633" cy="1327633"/>
          </a:xfrm>
          <a:custGeom>
            <a:avLst/>
            <a:gdLst/>
            <a:ahLst/>
            <a:cxnLst/>
            <a:rect r="r" b="b" t="t" l="l"/>
            <a:pathLst>
              <a:path h="1327633" w="1327633">
                <a:moveTo>
                  <a:pt x="0" y="0"/>
                </a:moveTo>
                <a:lnTo>
                  <a:pt x="1327633" y="0"/>
                </a:lnTo>
                <a:lnTo>
                  <a:pt x="1327633" y="1327633"/>
                </a:lnTo>
                <a:lnTo>
                  <a:pt x="0" y="132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47072" y="-2408128"/>
            <a:ext cx="5973602" cy="5973602"/>
          </a:xfrm>
          <a:custGeom>
            <a:avLst/>
            <a:gdLst/>
            <a:ahLst/>
            <a:cxnLst/>
            <a:rect r="r" b="b" t="t" l="l"/>
            <a:pathLst>
              <a:path h="5973602" w="5973602">
                <a:moveTo>
                  <a:pt x="0" y="0"/>
                </a:moveTo>
                <a:lnTo>
                  <a:pt x="5973602" y="0"/>
                </a:lnTo>
                <a:lnTo>
                  <a:pt x="5973602" y="5973602"/>
                </a:lnTo>
                <a:lnTo>
                  <a:pt x="0" y="5973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351247" y="4400741"/>
            <a:ext cx="803180" cy="742759"/>
            <a:chOff x="0" y="0"/>
            <a:chExt cx="211537" cy="19562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1537" cy="195624"/>
            </a:xfrm>
            <a:custGeom>
              <a:avLst/>
              <a:gdLst/>
              <a:ahLst/>
              <a:cxnLst/>
              <a:rect r="r" b="b" t="t" l="l"/>
              <a:pathLst>
                <a:path h="195624" w="211537">
                  <a:moveTo>
                    <a:pt x="0" y="0"/>
                  </a:moveTo>
                  <a:lnTo>
                    <a:pt x="211537" y="0"/>
                  </a:lnTo>
                  <a:lnTo>
                    <a:pt x="211537" y="195624"/>
                  </a:lnTo>
                  <a:lnTo>
                    <a:pt x="0" y="195624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11537" cy="2337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0"/>
            <a:ext cx="619741" cy="2934068"/>
            <a:chOff x="0" y="0"/>
            <a:chExt cx="163224" cy="77275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3224" cy="772759"/>
            </a:xfrm>
            <a:custGeom>
              <a:avLst/>
              <a:gdLst/>
              <a:ahLst/>
              <a:cxnLst/>
              <a:rect r="r" b="b" t="t" l="l"/>
              <a:pathLst>
                <a:path h="772759" w="163224">
                  <a:moveTo>
                    <a:pt x="0" y="0"/>
                  </a:moveTo>
                  <a:lnTo>
                    <a:pt x="163224" y="0"/>
                  </a:lnTo>
                  <a:lnTo>
                    <a:pt x="163224" y="772759"/>
                  </a:lnTo>
                  <a:lnTo>
                    <a:pt x="0" y="772759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63224" cy="8108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0" y="2933707"/>
            <a:ext cx="619741" cy="1004046"/>
            <a:chOff x="0" y="0"/>
            <a:chExt cx="163224" cy="2644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3224" cy="264440"/>
            </a:xfrm>
            <a:custGeom>
              <a:avLst/>
              <a:gdLst/>
              <a:ahLst/>
              <a:cxnLst/>
              <a:rect r="r" b="b" t="t" l="l"/>
              <a:pathLst>
                <a:path h="264440" w="163224">
                  <a:moveTo>
                    <a:pt x="0" y="0"/>
                  </a:moveTo>
                  <a:lnTo>
                    <a:pt x="163224" y="0"/>
                  </a:lnTo>
                  <a:lnTo>
                    <a:pt x="163224" y="264440"/>
                  </a:lnTo>
                  <a:lnTo>
                    <a:pt x="0" y="264440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63224" cy="302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0" y="6668606"/>
            <a:ext cx="12939515" cy="3618394"/>
            <a:chOff x="0" y="0"/>
            <a:chExt cx="3407938" cy="95299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407938" cy="952993"/>
            </a:xfrm>
            <a:custGeom>
              <a:avLst/>
              <a:gdLst/>
              <a:ahLst/>
              <a:cxnLst/>
              <a:rect r="r" b="b" t="t" l="l"/>
              <a:pathLst>
                <a:path h="952993" w="3407938">
                  <a:moveTo>
                    <a:pt x="0" y="0"/>
                  </a:moveTo>
                  <a:lnTo>
                    <a:pt x="3407938" y="0"/>
                  </a:lnTo>
                  <a:lnTo>
                    <a:pt x="3407938" y="952993"/>
                  </a:lnTo>
                  <a:lnTo>
                    <a:pt x="0" y="952993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3407938" cy="9910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67885" y="7117855"/>
            <a:ext cx="143103" cy="2691310"/>
            <a:chOff x="0" y="0"/>
            <a:chExt cx="37690" cy="70882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7690" cy="708822"/>
            </a:xfrm>
            <a:custGeom>
              <a:avLst/>
              <a:gdLst/>
              <a:ahLst/>
              <a:cxnLst/>
              <a:rect r="r" b="b" t="t" l="l"/>
              <a:pathLst>
                <a:path h="708822" w="37690">
                  <a:moveTo>
                    <a:pt x="0" y="0"/>
                  </a:moveTo>
                  <a:lnTo>
                    <a:pt x="37690" y="0"/>
                  </a:lnTo>
                  <a:lnTo>
                    <a:pt x="37690" y="708822"/>
                  </a:lnTo>
                  <a:lnTo>
                    <a:pt x="0" y="708822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37690" cy="7469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4819680" y="7111827"/>
            <a:ext cx="1588154" cy="1674467"/>
          </a:xfrm>
          <a:custGeom>
            <a:avLst/>
            <a:gdLst/>
            <a:ahLst/>
            <a:cxnLst/>
            <a:rect r="r" b="b" t="t" l="l"/>
            <a:pathLst>
              <a:path h="1674467" w="1588154">
                <a:moveTo>
                  <a:pt x="0" y="0"/>
                </a:moveTo>
                <a:lnTo>
                  <a:pt x="1588154" y="0"/>
                </a:lnTo>
                <a:lnTo>
                  <a:pt x="1588154" y="1674466"/>
                </a:lnTo>
                <a:lnTo>
                  <a:pt x="0" y="16744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957285" y="2577021"/>
            <a:ext cx="9789787" cy="375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829"/>
              </a:lnSpc>
            </a:pPr>
            <a:r>
              <a:rPr lang="en-US" sz="8330">
                <a:solidFill>
                  <a:srgbClr val="000000"/>
                </a:solidFill>
                <a:latin typeface="Glacial Indifference Bold"/>
              </a:rPr>
              <a:t>PENJELASAN PERHITUNGAN KONVERSI MATRIKS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759328" y="9006102"/>
            <a:ext cx="3987020" cy="656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5"/>
              </a:lnSpc>
            </a:pPr>
            <a:r>
              <a:rPr lang="en-US" sz="2154" spc="107">
                <a:solidFill>
                  <a:srgbClr val="000000"/>
                </a:solidFill>
                <a:latin typeface="Glacial Indifference"/>
              </a:rPr>
              <a:t>INSTITUT TEKNOLOGI BACHARUDDIN JUSUF HABIBIE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967885" y="1341590"/>
            <a:ext cx="8718655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</a:pPr>
            <a:r>
              <a:rPr lang="en-US" sz="5499" spc="439">
                <a:solidFill>
                  <a:srgbClr val="5DA295"/>
                </a:solidFill>
                <a:latin typeface="Glacial Indifference Bold"/>
              </a:rPr>
              <a:t>ALJABAR LINEAR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676921" y="7078451"/>
            <a:ext cx="5056886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Glacial Indifference Bold"/>
              </a:rPr>
              <a:t>Kelompok 5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676921" y="7882385"/>
            <a:ext cx="8009620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Glacial Indifference Bold"/>
              </a:rPr>
              <a:t>Indah Mardiyah Usman Isah / 221011026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Glacial Indifference Bold"/>
              </a:rPr>
              <a:t>Melisah / 221011058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Glacial Indifference Bold"/>
              </a:rPr>
              <a:t>Nurul Nisa Abdul Salam / 221011094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DD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73435"/>
            <a:ext cx="18288000" cy="213565"/>
            <a:chOff x="0" y="0"/>
            <a:chExt cx="4816593" cy="562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827940" y="-159038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0"/>
            <a:ext cx="18288000" cy="213565"/>
            <a:chOff x="0" y="0"/>
            <a:chExt cx="4816593" cy="562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6564000" y="8877554"/>
            <a:ext cx="0" cy="761492"/>
          </a:xfrm>
          <a:prstGeom prst="line">
            <a:avLst/>
          </a:prstGeom>
          <a:ln cap="flat" w="95250">
            <a:solidFill>
              <a:srgbClr val="5DA29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6072216" y="2095786"/>
            <a:ext cx="1078817" cy="943965"/>
            <a:chOff x="0" y="0"/>
            <a:chExt cx="812800" cy="711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4E4E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6885340" y="3108053"/>
            <a:ext cx="695300" cy="608388"/>
            <a:chOff x="0" y="0"/>
            <a:chExt cx="812800" cy="7112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338804" y="8877554"/>
            <a:ext cx="934267" cy="934267"/>
          </a:xfrm>
          <a:custGeom>
            <a:avLst/>
            <a:gdLst/>
            <a:ahLst/>
            <a:cxnLst/>
            <a:rect r="r" b="b" t="t" l="l"/>
            <a:pathLst>
              <a:path h="934267" w="934267">
                <a:moveTo>
                  <a:pt x="0" y="0"/>
                </a:moveTo>
                <a:lnTo>
                  <a:pt x="934266" y="0"/>
                </a:lnTo>
                <a:lnTo>
                  <a:pt x="934266" y="934267"/>
                </a:lnTo>
                <a:lnTo>
                  <a:pt x="0" y="9342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05937" y="652764"/>
            <a:ext cx="7981132" cy="4878177"/>
          </a:xfrm>
          <a:custGeom>
            <a:avLst/>
            <a:gdLst/>
            <a:ahLst/>
            <a:cxnLst/>
            <a:rect r="r" b="b" t="t" l="l"/>
            <a:pathLst>
              <a:path h="4878177" w="7981132">
                <a:moveTo>
                  <a:pt x="0" y="0"/>
                </a:moveTo>
                <a:lnTo>
                  <a:pt x="7981132" y="0"/>
                </a:lnTo>
                <a:lnTo>
                  <a:pt x="7981132" y="4878177"/>
                </a:lnTo>
                <a:lnTo>
                  <a:pt x="0" y="48781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0609" t="-59944" r="-126647" b="-122823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670789" y="1921346"/>
            <a:ext cx="2079710" cy="5824148"/>
          </a:xfrm>
          <a:custGeom>
            <a:avLst/>
            <a:gdLst/>
            <a:ahLst/>
            <a:cxnLst/>
            <a:rect r="r" b="b" t="t" l="l"/>
            <a:pathLst>
              <a:path h="5824148" w="2079710">
                <a:moveTo>
                  <a:pt x="0" y="0"/>
                </a:moveTo>
                <a:lnTo>
                  <a:pt x="2079710" y="0"/>
                </a:lnTo>
                <a:lnTo>
                  <a:pt x="2079710" y="5824148"/>
                </a:lnTo>
                <a:lnTo>
                  <a:pt x="0" y="58241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46800" t="-65108" r="-603998" b="-25869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546490" y="1921346"/>
            <a:ext cx="2187985" cy="5824148"/>
          </a:xfrm>
          <a:custGeom>
            <a:avLst/>
            <a:gdLst/>
            <a:ahLst/>
            <a:cxnLst/>
            <a:rect r="r" b="b" t="t" l="l"/>
            <a:pathLst>
              <a:path h="5824148" w="2187985">
                <a:moveTo>
                  <a:pt x="0" y="0"/>
                </a:moveTo>
                <a:lnTo>
                  <a:pt x="2187985" y="0"/>
                </a:lnTo>
                <a:lnTo>
                  <a:pt x="2187985" y="5824148"/>
                </a:lnTo>
                <a:lnTo>
                  <a:pt x="0" y="58241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55731" t="-69261" r="-629218" b="-38875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046018" y="5894550"/>
            <a:ext cx="3059232" cy="3701888"/>
          </a:xfrm>
          <a:custGeom>
            <a:avLst/>
            <a:gdLst/>
            <a:ahLst/>
            <a:cxnLst/>
            <a:rect r="r" b="b" t="t" l="l"/>
            <a:pathLst>
              <a:path h="3701888" w="3059232">
                <a:moveTo>
                  <a:pt x="0" y="0"/>
                </a:moveTo>
                <a:lnTo>
                  <a:pt x="3059232" y="0"/>
                </a:lnTo>
                <a:lnTo>
                  <a:pt x="3059232" y="3701888"/>
                </a:lnTo>
                <a:lnTo>
                  <a:pt x="0" y="37018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16868" t="-72873" r="-223020" b="-31607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1429915" y="8963025"/>
            <a:ext cx="47526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Glacial Indifference Bold"/>
              </a:rPr>
              <a:t>KELOMPOK 5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DD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9196" y="7453479"/>
            <a:ext cx="4072345" cy="4066842"/>
          </a:xfrm>
          <a:custGeom>
            <a:avLst/>
            <a:gdLst/>
            <a:ahLst/>
            <a:cxnLst/>
            <a:rect r="r" b="b" t="t" l="l"/>
            <a:pathLst>
              <a:path h="4066842" w="4072345">
                <a:moveTo>
                  <a:pt x="0" y="0"/>
                </a:moveTo>
                <a:lnTo>
                  <a:pt x="4072345" y="0"/>
                </a:lnTo>
                <a:lnTo>
                  <a:pt x="4072345" y="4066842"/>
                </a:lnTo>
                <a:lnTo>
                  <a:pt x="0" y="40668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0073435"/>
            <a:ext cx="18288000" cy="213565"/>
            <a:chOff x="0" y="0"/>
            <a:chExt cx="4816593" cy="562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14729434" y="-317609"/>
            <a:ext cx="4180831" cy="3386473"/>
          </a:xfrm>
          <a:custGeom>
            <a:avLst/>
            <a:gdLst/>
            <a:ahLst/>
            <a:cxnLst/>
            <a:rect r="r" b="b" t="t" l="l"/>
            <a:pathLst>
              <a:path h="3386473" w="4180831">
                <a:moveTo>
                  <a:pt x="0" y="3386473"/>
                </a:moveTo>
                <a:lnTo>
                  <a:pt x="4180831" y="3386473"/>
                </a:lnTo>
                <a:lnTo>
                  <a:pt x="4180831" y="0"/>
                </a:lnTo>
                <a:lnTo>
                  <a:pt x="0" y="0"/>
                </a:lnTo>
                <a:lnTo>
                  <a:pt x="0" y="338647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0"/>
            <a:ext cx="18288000" cy="213565"/>
            <a:chOff x="0" y="0"/>
            <a:chExt cx="4816593" cy="562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16564000" y="8877554"/>
            <a:ext cx="0" cy="761492"/>
          </a:xfrm>
          <a:prstGeom prst="line">
            <a:avLst/>
          </a:prstGeom>
          <a:ln cap="flat" w="95250">
            <a:solidFill>
              <a:srgbClr val="5DA29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0" y="7035575"/>
            <a:ext cx="1072583" cy="1072583"/>
          </a:xfrm>
          <a:custGeom>
            <a:avLst/>
            <a:gdLst/>
            <a:ahLst/>
            <a:cxnLst/>
            <a:rect r="r" b="b" t="t" l="l"/>
            <a:pathLst>
              <a:path h="1072583" w="1072583">
                <a:moveTo>
                  <a:pt x="0" y="0"/>
                </a:moveTo>
                <a:lnTo>
                  <a:pt x="1072583" y="0"/>
                </a:lnTo>
                <a:lnTo>
                  <a:pt x="1072583" y="1072584"/>
                </a:lnTo>
                <a:lnTo>
                  <a:pt x="0" y="10725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023509" y="649617"/>
            <a:ext cx="1792620" cy="1452022"/>
          </a:xfrm>
          <a:custGeom>
            <a:avLst/>
            <a:gdLst/>
            <a:ahLst/>
            <a:cxnLst/>
            <a:rect r="r" b="b" t="t" l="l"/>
            <a:pathLst>
              <a:path h="1452022" w="1792620">
                <a:moveTo>
                  <a:pt x="0" y="0"/>
                </a:moveTo>
                <a:lnTo>
                  <a:pt x="1792620" y="0"/>
                </a:lnTo>
                <a:lnTo>
                  <a:pt x="1792620" y="1452022"/>
                </a:lnTo>
                <a:lnTo>
                  <a:pt x="0" y="14520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140382" y="2072826"/>
            <a:ext cx="12007236" cy="1936783"/>
          </a:xfrm>
          <a:custGeom>
            <a:avLst/>
            <a:gdLst/>
            <a:ahLst/>
            <a:cxnLst/>
            <a:rect r="r" b="b" t="t" l="l"/>
            <a:pathLst>
              <a:path h="1936783" w="12007236">
                <a:moveTo>
                  <a:pt x="0" y="0"/>
                </a:moveTo>
                <a:lnTo>
                  <a:pt x="12007236" y="0"/>
                </a:lnTo>
                <a:lnTo>
                  <a:pt x="12007236" y="1936783"/>
                </a:lnTo>
                <a:lnTo>
                  <a:pt x="0" y="193678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2132" t="-137900" r="-73920" b="-410916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351408" y="4327703"/>
            <a:ext cx="2579449" cy="5415745"/>
          </a:xfrm>
          <a:custGeom>
            <a:avLst/>
            <a:gdLst/>
            <a:ahLst/>
            <a:cxnLst/>
            <a:rect r="r" b="b" t="t" l="l"/>
            <a:pathLst>
              <a:path h="5415745" w="2579449">
                <a:moveTo>
                  <a:pt x="0" y="0"/>
                </a:moveTo>
                <a:lnTo>
                  <a:pt x="2579449" y="0"/>
                </a:lnTo>
                <a:lnTo>
                  <a:pt x="2579449" y="5415745"/>
                </a:lnTo>
                <a:lnTo>
                  <a:pt x="0" y="541574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46953" t="-70939" r="-571144" b="-21446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254344" y="4327703"/>
            <a:ext cx="2116046" cy="5415745"/>
          </a:xfrm>
          <a:custGeom>
            <a:avLst/>
            <a:gdLst/>
            <a:ahLst/>
            <a:cxnLst/>
            <a:rect r="r" b="b" t="t" l="l"/>
            <a:pathLst>
              <a:path h="5415745" w="2116046">
                <a:moveTo>
                  <a:pt x="0" y="0"/>
                </a:moveTo>
                <a:lnTo>
                  <a:pt x="2116047" y="0"/>
                </a:lnTo>
                <a:lnTo>
                  <a:pt x="2116047" y="5415745"/>
                </a:lnTo>
                <a:lnTo>
                  <a:pt x="0" y="541574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41132" t="-73155" r="-590065" b="-31503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694241" y="4327703"/>
            <a:ext cx="3418808" cy="4491873"/>
          </a:xfrm>
          <a:custGeom>
            <a:avLst/>
            <a:gdLst/>
            <a:ahLst/>
            <a:cxnLst/>
            <a:rect r="r" b="b" t="t" l="l"/>
            <a:pathLst>
              <a:path h="4491873" w="3418808">
                <a:moveTo>
                  <a:pt x="0" y="0"/>
                </a:moveTo>
                <a:lnTo>
                  <a:pt x="3418808" y="0"/>
                </a:lnTo>
                <a:lnTo>
                  <a:pt x="3418808" y="4491873"/>
                </a:lnTo>
                <a:lnTo>
                  <a:pt x="0" y="449187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49743" t="-66391" r="-301676" b="-69684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161594" y="497217"/>
            <a:ext cx="7951455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000000"/>
                </a:solidFill>
                <a:latin typeface="Glacial Indifference Bold"/>
              </a:rPr>
              <a:t>Metode Lightness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429915" y="8963025"/>
            <a:ext cx="4752692" cy="523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Glacial Indifference Bold"/>
              </a:rPr>
              <a:t>KELOMPOK 5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DD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9196" y="7453479"/>
            <a:ext cx="4072345" cy="4066842"/>
          </a:xfrm>
          <a:custGeom>
            <a:avLst/>
            <a:gdLst/>
            <a:ahLst/>
            <a:cxnLst/>
            <a:rect r="r" b="b" t="t" l="l"/>
            <a:pathLst>
              <a:path h="4066842" w="4072345">
                <a:moveTo>
                  <a:pt x="0" y="0"/>
                </a:moveTo>
                <a:lnTo>
                  <a:pt x="4072345" y="0"/>
                </a:lnTo>
                <a:lnTo>
                  <a:pt x="4072345" y="4066842"/>
                </a:lnTo>
                <a:lnTo>
                  <a:pt x="0" y="40668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0073435"/>
            <a:ext cx="18288000" cy="213565"/>
            <a:chOff x="0" y="0"/>
            <a:chExt cx="4816593" cy="562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14729434" y="-317609"/>
            <a:ext cx="4180831" cy="3386473"/>
          </a:xfrm>
          <a:custGeom>
            <a:avLst/>
            <a:gdLst/>
            <a:ahLst/>
            <a:cxnLst/>
            <a:rect r="r" b="b" t="t" l="l"/>
            <a:pathLst>
              <a:path h="3386473" w="4180831">
                <a:moveTo>
                  <a:pt x="0" y="3386473"/>
                </a:moveTo>
                <a:lnTo>
                  <a:pt x="4180831" y="3386473"/>
                </a:lnTo>
                <a:lnTo>
                  <a:pt x="4180831" y="0"/>
                </a:lnTo>
                <a:lnTo>
                  <a:pt x="0" y="0"/>
                </a:lnTo>
                <a:lnTo>
                  <a:pt x="0" y="338647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0"/>
            <a:ext cx="18288000" cy="213565"/>
            <a:chOff x="0" y="0"/>
            <a:chExt cx="4816593" cy="562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16564000" y="8877554"/>
            <a:ext cx="0" cy="761492"/>
          </a:xfrm>
          <a:prstGeom prst="line">
            <a:avLst/>
          </a:prstGeom>
          <a:ln cap="flat" w="95250">
            <a:solidFill>
              <a:srgbClr val="5DA29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3679812" y="6770983"/>
            <a:ext cx="1072583" cy="1072583"/>
          </a:xfrm>
          <a:custGeom>
            <a:avLst/>
            <a:gdLst/>
            <a:ahLst/>
            <a:cxnLst/>
            <a:rect r="r" b="b" t="t" l="l"/>
            <a:pathLst>
              <a:path h="1072583" w="1072583">
                <a:moveTo>
                  <a:pt x="0" y="0"/>
                </a:moveTo>
                <a:lnTo>
                  <a:pt x="1072583" y="0"/>
                </a:lnTo>
                <a:lnTo>
                  <a:pt x="1072583" y="1072583"/>
                </a:lnTo>
                <a:lnTo>
                  <a:pt x="0" y="10725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023509" y="649617"/>
            <a:ext cx="1792620" cy="1452022"/>
          </a:xfrm>
          <a:custGeom>
            <a:avLst/>
            <a:gdLst/>
            <a:ahLst/>
            <a:cxnLst/>
            <a:rect r="r" b="b" t="t" l="l"/>
            <a:pathLst>
              <a:path h="1452022" w="1792620">
                <a:moveTo>
                  <a:pt x="0" y="0"/>
                </a:moveTo>
                <a:lnTo>
                  <a:pt x="1792620" y="0"/>
                </a:lnTo>
                <a:lnTo>
                  <a:pt x="1792620" y="1452022"/>
                </a:lnTo>
                <a:lnTo>
                  <a:pt x="0" y="14520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05854" y="2245758"/>
            <a:ext cx="9372267" cy="2743132"/>
          </a:xfrm>
          <a:custGeom>
            <a:avLst/>
            <a:gdLst/>
            <a:ahLst/>
            <a:cxnLst/>
            <a:rect r="r" b="b" t="t" l="l"/>
            <a:pathLst>
              <a:path h="2743132" w="9372267">
                <a:moveTo>
                  <a:pt x="0" y="0"/>
                </a:moveTo>
                <a:lnTo>
                  <a:pt x="9372268" y="0"/>
                </a:lnTo>
                <a:lnTo>
                  <a:pt x="9372268" y="2743132"/>
                </a:lnTo>
                <a:lnTo>
                  <a:pt x="0" y="27431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87787" t="-243905" r="-148081" b="-301585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979668" y="5636590"/>
            <a:ext cx="5798454" cy="2570160"/>
          </a:xfrm>
          <a:custGeom>
            <a:avLst/>
            <a:gdLst/>
            <a:ahLst/>
            <a:cxnLst/>
            <a:rect r="r" b="b" t="t" l="l"/>
            <a:pathLst>
              <a:path h="2570160" w="5798454">
                <a:moveTo>
                  <a:pt x="0" y="0"/>
                </a:moveTo>
                <a:lnTo>
                  <a:pt x="5798454" y="0"/>
                </a:lnTo>
                <a:lnTo>
                  <a:pt x="5798454" y="2570160"/>
                </a:lnTo>
                <a:lnTo>
                  <a:pt x="0" y="257016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30851" t="-337826" r="-271232" b="-199337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994526" y="2974207"/>
            <a:ext cx="3285998" cy="4338585"/>
          </a:xfrm>
          <a:custGeom>
            <a:avLst/>
            <a:gdLst/>
            <a:ahLst/>
            <a:cxnLst/>
            <a:rect r="r" b="b" t="t" l="l"/>
            <a:pathLst>
              <a:path h="4338585" w="3285998">
                <a:moveTo>
                  <a:pt x="0" y="0"/>
                </a:moveTo>
                <a:lnTo>
                  <a:pt x="3285998" y="0"/>
                </a:lnTo>
                <a:lnTo>
                  <a:pt x="3285998" y="4338586"/>
                </a:lnTo>
                <a:lnTo>
                  <a:pt x="0" y="433858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42564" t="-99020" r="-411572" b="-37059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286864" y="304800"/>
            <a:ext cx="7714273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000000"/>
                </a:solidFill>
                <a:latin typeface="Glacial Indifference Bold"/>
              </a:rPr>
              <a:t>Metode Average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429915" y="8963025"/>
            <a:ext cx="47526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Glacial Indifference Bold"/>
              </a:rPr>
              <a:t>KELOMPOK 5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DD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9196" y="7453479"/>
            <a:ext cx="4072345" cy="4066842"/>
          </a:xfrm>
          <a:custGeom>
            <a:avLst/>
            <a:gdLst/>
            <a:ahLst/>
            <a:cxnLst/>
            <a:rect r="r" b="b" t="t" l="l"/>
            <a:pathLst>
              <a:path h="4066842" w="4072345">
                <a:moveTo>
                  <a:pt x="0" y="0"/>
                </a:moveTo>
                <a:lnTo>
                  <a:pt x="4072345" y="0"/>
                </a:lnTo>
                <a:lnTo>
                  <a:pt x="4072345" y="4066842"/>
                </a:lnTo>
                <a:lnTo>
                  <a:pt x="0" y="40668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0073435"/>
            <a:ext cx="18288000" cy="213565"/>
            <a:chOff x="0" y="0"/>
            <a:chExt cx="4816593" cy="562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14729434" y="-317609"/>
            <a:ext cx="4180831" cy="3386473"/>
          </a:xfrm>
          <a:custGeom>
            <a:avLst/>
            <a:gdLst/>
            <a:ahLst/>
            <a:cxnLst/>
            <a:rect r="r" b="b" t="t" l="l"/>
            <a:pathLst>
              <a:path h="3386473" w="4180831">
                <a:moveTo>
                  <a:pt x="0" y="3386473"/>
                </a:moveTo>
                <a:lnTo>
                  <a:pt x="4180831" y="3386473"/>
                </a:lnTo>
                <a:lnTo>
                  <a:pt x="4180831" y="0"/>
                </a:lnTo>
                <a:lnTo>
                  <a:pt x="0" y="0"/>
                </a:lnTo>
                <a:lnTo>
                  <a:pt x="0" y="338647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0"/>
            <a:ext cx="18288000" cy="213565"/>
            <a:chOff x="0" y="0"/>
            <a:chExt cx="4816593" cy="562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16564000" y="8877554"/>
            <a:ext cx="0" cy="761492"/>
          </a:xfrm>
          <a:prstGeom prst="line">
            <a:avLst/>
          </a:prstGeom>
          <a:ln cap="flat" w="95250">
            <a:solidFill>
              <a:srgbClr val="5DA29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3679812" y="6770983"/>
            <a:ext cx="1072583" cy="1072583"/>
          </a:xfrm>
          <a:custGeom>
            <a:avLst/>
            <a:gdLst/>
            <a:ahLst/>
            <a:cxnLst/>
            <a:rect r="r" b="b" t="t" l="l"/>
            <a:pathLst>
              <a:path h="1072583" w="1072583">
                <a:moveTo>
                  <a:pt x="0" y="0"/>
                </a:moveTo>
                <a:lnTo>
                  <a:pt x="1072583" y="0"/>
                </a:lnTo>
                <a:lnTo>
                  <a:pt x="1072583" y="1072583"/>
                </a:lnTo>
                <a:lnTo>
                  <a:pt x="0" y="10725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023509" y="649617"/>
            <a:ext cx="1792620" cy="1452022"/>
          </a:xfrm>
          <a:custGeom>
            <a:avLst/>
            <a:gdLst/>
            <a:ahLst/>
            <a:cxnLst/>
            <a:rect r="r" b="b" t="t" l="l"/>
            <a:pathLst>
              <a:path h="1452022" w="1792620">
                <a:moveTo>
                  <a:pt x="0" y="0"/>
                </a:moveTo>
                <a:lnTo>
                  <a:pt x="1792620" y="0"/>
                </a:lnTo>
                <a:lnTo>
                  <a:pt x="1792620" y="1452022"/>
                </a:lnTo>
                <a:lnTo>
                  <a:pt x="0" y="14520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009538" y="2341873"/>
            <a:ext cx="9420377" cy="2570072"/>
          </a:xfrm>
          <a:custGeom>
            <a:avLst/>
            <a:gdLst/>
            <a:ahLst/>
            <a:cxnLst/>
            <a:rect r="r" b="b" t="t" l="l"/>
            <a:pathLst>
              <a:path h="2570072" w="9420377">
                <a:moveTo>
                  <a:pt x="0" y="0"/>
                </a:moveTo>
                <a:lnTo>
                  <a:pt x="9420377" y="0"/>
                </a:lnTo>
                <a:lnTo>
                  <a:pt x="9420377" y="2570072"/>
                </a:lnTo>
                <a:lnTo>
                  <a:pt x="0" y="257007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0485" t="-265532" r="-192826" b="-280452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217879" y="5569817"/>
            <a:ext cx="6212036" cy="2756627"/>
          </a:xfrm>
          <a:custGeom>
            <a:avLst/>
            <a:gdLst/>
            <a:ahLst/>
            <a:cxnLst/>
            <a:rect r="r" b="b" t="t" l="l"/>
            <a:pathLst>
              <a:path h="2756627" w="6212036">
                <a:moveTo>
                  <a:pt x="0" y="0"/>
                </a:moveTo>
                <a:lnTo>
                  <a:pt x="6212036" y="0"/>
                </a:lnTo>
                <a:lnTo>
                  <a:pt x="6212036" y="2756627"/>
                </a:lnTo>
                <a:lnTo>
                  <a:pt x="0" y="275662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1699" t="-353936" r="-362974" b="-173107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505699" y="2970192"/>
            <a:ext cx="3310430" cy="4346616"/>
          </a:xfrm>
          <a:custGeom>
            <a:avLst/>
            <a:gdLst/>
            <a:ahLst/>
            <a:cxnLst/>
            <a:rect r="r" b="b" t="t" l="l"/>
            <a:pathLst>
              <a:path h="4346616" w="3310430">
                <a:moveTo>
                  <a:pt x="0" y="0"/>
                </a:moveTo>
                <a:lnTo>
                  <a:pt x="3310430" y="0"/>
                </a:lnTo>
                <a:lnTo>
                  <a:pt x="3310430" y="4346616"/>
                </a:lnTo>
                <a:lnTo>
                  <a:pt x="0" y="43466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42127" t="-84455" r="-412193" b="-53018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825277" y="304800"/>
            <a:ext cx="8637446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000000"/>
                </a:solidFill>
                <a:latin typeface="Glacial Indifference Bold"/>
              </a:rPr>
              <a:t>Metode Luminosity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429915" y="8963025"/>
            <a:ext cx="47526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Glacial Indifference Bold"/>
              </a:rPr>
              <a:t>KELOMPOK 5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DD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9196" y="7453479"/>
            <a:ext cx="4072345" cy="4066842"/>
          </a:xfrm>
          <a:custGeom>
            <a:avLst/>
            <a:gdLst/>
            <a:ahLst/>
            <a:cxnLst/>
            <a:rect r="r" b="b" t="t" l="l"/>
            <a:pathLst>
              <a:path h="4066842" w="4072345">
                <a:moveTo>
                  <a:pt x="0" y="0"/>
                </a:moveTo>
                <a:lnTo>
                  <a:pt x="4072345" y="0"/>
                </a:lnTo>
                <a:lnTo>
                  <a:pt x="4072345" y="4066842"/>
                </a:lnTo>
                <a:lnTo>
                  <a:pt x="0" y="40668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0073435"/>
            <a:ext cx="18288000" cy="213565"/>
            <a:chOff x="0" y="0"/>
            <a:chExt cx="4816593" cy="562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14729434" y="-317609"/>
            <a:ext cx="4180831" cy="3386473"/>
          </a:xfrm>
          <a:custGeom>
            <a:avLst/>
            <a:gdLst/>
            <a:ahLst/>
            <a:cxnLst/>
            <a:rect r="r" b="b" t="t" l="l"/>
            <a:pathLst>
              <a:path h="3386473" w="4180831">
                <a:moveTo>
                  <a:pt x="0" y="3386473"/>
                </a:moveTo>
                <a:lnTo>
                  <a:pt x="4180831" y="3386473"/>
                </a:lnTo>
                <a:lnTo>
                  <a:pt x="4180831" y="0"/>
                </a:lnTo>
                <a:lnTo>
                  <a:pt x="0" y="0"/>
                </a:lnTo>
                <a:lnTo>
                  <a:pt x="0" y="338647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0"/>
            <a:ext cx="18288000" cy="213565"/>
            <a:chOff x="0" y="0"/>
            <a:chExt cx="4816593" cy="562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16564000" y="8877554"/>
            <a:ext cx="0" cy="761492"/>
          </a:xfrm>
          <a:prstGeom prst="line">
            <a:avLst/>
          </a:prstGeom>
          <a:ln cap="flat" w="95250">
            <a:solidFill>
              <a:srgbClr val="5DA29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3679812" y="6770983"/>
            <a:ext cx="1072583" cy="1072583"/>
          </a:xfrm>
          <a:custGeom>
            <a:avLst/>
            <a:gdLst/>
            <a:ahLst/>
            <a:cxnLst/>
            <a:rect r="r" b="b" t="t" l="l"/>
            <a:pathLst>
              <a:path h="1072583" w="1072583">
                <a:moveTo>
                  <a:pt x="0" y="0"/>
                </a:moveTo>
                <a:lnTo>
                  <a:pt x="1072583" y="0"/>
                </a:lnTo>
                <a:lnTo>
                  <a:pt x="1072583" y="1072583"/>
                </a:lnTo>
                <a:lnTo>
                  <a:pt x="0" y="10725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023509" y="649617"/>
            <a:ext cx="1792620" cy="1452022"/>
          </a:xfrm>
          <a:custGeom>
            <a:avLst/>
            <a:gdLst/>
            <a:ahLst/>
            <a:cxnLst/>
            <a:rect r="r" b="b" t="t" l="l"/>
            <a:pathLst>
              <a:path h="1452022" w="1792620">
                <a:moveTo>
                  <a:pt x="0" y="0"/>
                </a:moveTo>
                <a:lnTo>
                  <a:pt x="1792620" y="0"/>
                </a:lnTo>
                <a:lnTo>
                  <a:pt x="1792620" y="1452022"/>
                </a:lnTo>
                <a:lnTo>
                  <a:pt x="0" y="14520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2189605"/>
            <a:ext cx="10793292" cy="2605337"/>
          </a:xfrm>
          <a:custGeom>
            <a:avLst/>
            <a:gdLst/>
            <a:ahLst/>
            <a:cxnLst/>
            <a:rect r="r" b="b" t="t" l="l"/>
            <a:pathLst>
              <a:path h="2605337" w="10793292">
                <a:moveTo>
                  <a:pt x="0" y="0"/>
                </a:moveTo>
                <a:lnTo>
                  <a:pt x="10793292" y="0"/>
                </a:lnTo>
                <a:lnTo>
                  <a:pt x="10793292" y="2605338"/>
                </a:lnTo>
                <a:lnTo>
                  <a:pt x="0" y="260533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9148" t="-253705" r="-170641" b="-321594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129775" y="5650660"/>
            <a:ext cx="5692216" cy="2523323"/>
          </a:xfrm>
          <a:custGeom>
            <a:avLst/>
            <a:gdLst/>
            <a:ahLst/>
            <a:cxnLst/>
            <a:rect r="r" b="b" t="t" l="l"/>
            <a:pathLst>
              <a:path h="2523323" w="5692216">
                <a:moveTo>
                  <a:pt x="0" y="0"/>
                </a:moveTo>
                <a:lnTo>
                  <a:pt x="5692217" y="0"/>
                </a:lnTo>
                <a:lnTo>
                  <a:pt x="5692217" y="2523323"/>
                </a:lnTo>
                <a:lnTo>
                  <a:pt x="0" y="25233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1610" t="-333151" r="-365581" b="-197741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545212" y="2857906"/>
            <a:ext cx="3432073" cy="4571188"/>
          </a:xfrm>
          <a:custGeom>
            <a:avLst/>
            <a:gdLst/>
            <a:ahLst/>
            <a:cxnLst/>
            <a:rect r="r" b="b" t="t" l="l"/>
            <a:pathLst>
              <a:path h="4571188" w="3432073">
                <a:moveTo>
                  <a:pt x="0" y="0"/>
                </a:moveTo>
                <a:lnTo>
                  <a:pt x="3432073" y="0"/>
                </a:lnTo>
                <a:lnTo>
                  <a:pt x="3432073" y="4571188"/>
                </a:lnTo>
                <a:lnTo>
                  <a:pt x="0" y="457118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42156" t="-96783" r="-414392" b="-38262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926988" y="304800"/>
            <a:ext cx="12434023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000000"/>
                </a:solidFill>
                <a:latin typeface="Glacial Indifference Bold"/>
              </a:rPr>
              <a:t>Metode Weighted Average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429915" y="8963025"/>
            <a:ext cx="47526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Glacial Indifference Bold"/>
              </a:rPr>
              <a:t>KELOMPOK 5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DD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029700"/>
            <a:ext cx="4072345" cy="4066842"/>
          </a:xfrm>
          <a:custGeom>
            <a:avLst/>
            <a:gdLst/>
            <a:ahLst/>
            <a:cxnLst/>
            <a:rect r="r" b="b" t="t" l="l"/>
            <a:pathLst>
              <a:path h="4066842" w="4072345">
                <a:moveTo>
                  <a:pt x="0" y="0"/>
                </a:moveTo>
                <a:lnTo>
                  <a:pt x="4072345" y="0"/>
                </a:lnTo>
                <a:lnTo>
                  <a:pt x="4072345" y="4066842"/>
                </a:lnTo>
                <a:lnTo>
                  <a:pt x="0" y="40668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0073435"/>
            <a:ext cx="18288000" cy="213565"/>
            <a:chOff x="0" y="0"/>
            <a:chExt cx="4816593" cy="562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14729434" y="-317609"/>
            <a:ext cx="4180831" cy="3386473"/>
          </a:xfrm>
          <a:custGeom>
            <a:avLst/>
            <a:gdLst/>
            <a:ahLst/>
            <a:cxnLst/>
            <a:rect r="r" b="b" t="t" l="l"/>
            <a:pathLst>
              <a:path h="3386473" w="4180831">
                <a:moveTo>
                  <a:pt x="0" y="3386473"/>
                </a:moveTo>
                <a:lnTo>
                  <a:pt x="4180831" y="3386473"/>
                </a:lnTo>
                <a:lnTo>
                  <a:pt x="4180831" y="0"/>
                </a:lnTo>
                <a:lnTo>
                  <a:pt x="0" y="0"/>
                </a:lnTo>
                <a:lnTo>
                  <a:pt x="0" y="338647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0"/>
            <a:ext cx="18288000" cy="213565"/>
            <a:chOff x="0" y="0"/>
            <a:chExt cx="4816593" cy="562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16564000" y="8877554"/>
            <a:ext cx="0" cy="761492"/>
          </a:xfrm>
          <a:prstGeom prst="line">
            <a:avLst/>
          </a:prstGeom>
          <a:ln cap="flat" w="95250">
            <a:solidFill>
              <a:srgbClr val="5DA29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4072345" y="8877554"/>
            <a:ext cx="1072583" cy="1072583"/>
          </a:xfrm>
          <a:custGeom>
            <a:avLst/>
            <a:gdLst/>
            <a:ahLst/>
            <a:cxnLst/>
            <a:rect r="r" b="b" t="t" l="l"/>
            <a:pathLst>
              <a:path h="1072583" w="1072583">
                <a:moveTo>
                  <a:pt x="0" y="0"/>
                </a:moveTo>
                <a:lnTo>
                  <a:pt x="1072583" y="0"/>
                </a:lnTo>
                <a:lnTo>
                  <a:pt x="1072583" y="1072583"/>
                </a:lnTo>
                <a:lnTo>
                  <a:pt x="0" y="10725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023509" y="649617"/>
            <a:ext cx="1792620" cy="1452022"/>
          </a:xfrm>
          <a:custGeom>
            <a:avLst/>
            <a:gdLst/>
            <a:ahLst/>
            <a:cxnLst/>
            <a:rect r="r" b="b" t="t" l="l"/>
            <a:pathLst>
              <a:path h="1452022" w="1792620">
                <a:moveTo>
                  <a:pt x="0" y="0"/>
                </a:moveTo>
                <a:lnTo>
                  <a:pt x="1792620" y="0"/>
                </a:lnTo>
                <a:lnTo>
                  <a:pt x="1792620" y="1452022"/>
                </a:lnTo>
                <a:lnTo>
                  <a:pt x="0" y="14520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56795" y="1028700"/>
            <a:ext cx="6631101" cy="3308042"/>
          </a:xfrm>
          <a:custGeom>
            <a:avLst/>
            <a:gdLst/>
            <a:ahLst/>
            <a:cxnLst/>
            <a:rect r="r" b="b" t="t" l="l"/>
            <a:pathLst>
              <a:path h="3308042" w="6631101">
                <a:moveTo>
                  <a:pt x="0" y="0"/>
                </a:moveTo>
                <a:lnTo>
                  <a:pt x="6631100" y="0"/>
                </a:lnTo>
                <a:lnTo>
                  <a:pt x="6631100" y="3308042"/>
                </a:lnTo>
                <a:lnTo>
                  <a:pt x="0" y="330804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32167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613606" y="3507014"/>
            <a:ext cx="2791879" cy="5029814"/>
          </a:xfrm>
          <a:custGeom>
            <a:avLst/>
            <a:gdLst/>
            <a:ahLst/>
            <a:cxnLst/>
            <a:rect r="r" b="b" t="t" l="l"/>
            <a:pathLst>
              <a:path h="5029814" w="2791879">
                <a:moveTo>
                  <a:pt x="0" y="0"/>
                </a:moveTo>
                <a:lnTo>
                  <a:pt x="2791880" y="0"/>
                </a:lnTo>
                <a:lnTo>
                  <a:pt x="2791880" y="5029814"/>
                </a:lnTo>
                <a:lnTo>
                  <a:pt x="0" y="502981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256982" y="3507014"/>
            <a:ext cx="3118293" cy="4975761"/>
          </a:xfrm>
          <a:custGeom>
            <a:avLst/>
            <a:gdLst/>
            <a:ahLst/>
            <a:cxnLst/>
            <a:rect r="r" b="b" t="t" l="l"/>
            <a:pathLst>
              <a:path h="4975761" w="3118293">
                <a:moveTo>
                  <a:pt x="0" y="0"/>
                </a:moveTo>
                <a:lnTo>
                  <a:pt x="3118294" y="0"/>
                </a:lnTo>
                <a:lnTo>
                  <a:pt x="3118294" y="4975761"/>
                </a:lnTo>
                <a:lnTo>
                  <a:pt x="0" y="497576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615863" y="4753487"/>
            <a:ext cx="4150019" cy="4504813"/>
          </a:xfrm>
          <a:custGeom>
            <a:avLst/>
            <a:gdLst/>
            <a:ahLst/>
            <a:cxnLst/>
            <a:rect r="r" b="b" t="t" l="l"/>
            <a:pathLst>
              <a:path h="4504813" w="4150019">
                <a:moveTo>
                  <a:pt x="0" y="0"/>
                </a:moveTo>
                <a:lnTo>
                  <a:pt x="4150018" y="0"/>
                </a:lnTo>
                <a:lnTo>
                  <a:pt x="4150018" y="4504813"/>
                </a:lnTo>
                <a:lnTo>
                  <a:pt x="0" y="450481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1429915" y="8963025"/>
            <a:ext cx="47526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Glacial Indifference Bold"/>
              </a:rPr>
              <a:t>KELOMPOK 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5143500"/>
            <a:chOff x="0" y="0"/>
            <a:chExt cx="4816593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354667"/>
            </a:xfrm>
            <a:custGeom>
              <a:avLst/>
              <a:gdLst/>
              <a:ahLst/>
              <a:cxnLst/>
              <a:rect r="r" b="b" t="t" l="l"/>
              <a:pathLst>
                <a:path h="13546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392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822461" y="8158472"/>
            <a:ext cx="5644923" cy="5644923"/>
          </a:xfrm>
          <a:custGeom>
            <a:avLst/>
            <a:gdLst/>
            <a:ahLst/>
            <a:cxnLst/>
            <a:rect r="r" b="b" t="t" l="l"/>
            <a:pathLst>
              <a:path h="5644923" w="5644923">
                <a:moveTo>
                  <a:pt x="0" y="0"/>
                </a:moveTo>
                <a:lnTo>
                  <a:pt x="5644922" y="0"/>
                </a:lnTo>
                <a:lnTo>
                  <a:pt x="5644922" y="5644923"/>
                </a:lnTo>
                <a:lnTo>
                  <a:pt x="0" y="56449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10073435"/>
            <a:ext cx="18288000" cy="213565"/>
            <a:chOff x="0" y="0"/>
            <a:chExt cx="4816593" cy="562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6564000" y="8877554"/>
            <a:ext cx="0" cy="761492"/>
          </a:xfrm>
          <a:prstGeom prst="line">
            <a:avLst/>
          </a:prstGeom>
          <a:ln cap="flat" w="95250">
            <a:solidFill>
              <a:srgbClr val="5DA29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5392148" y="-2996952"/>
            <a:ext cx="3734303" cy="3936024"/>
          </a:xfrm>
          <a:custGeom>
            <a:avLst/>
            <a:gdLst/>
            <a:ahLst/>
            <a:cxnLst/>
            <a:rect r="r" b="b" t="t" l="l"/>
            <a:pathLst>
              <a:path h="3936024" w="3734303">
                <a:moveTo>
                  <a:pt x="0" y="0"/>
                </a:moveTo>
                <a:lnTo>
                  <a:pt x="3734304" y="0"/>
                </a:lnTo>
                <a:lnTo>
                  <a:pt x="3734304" y="3936025"/>
                </a:lnTo>
                <a:lnTo>
                  <a:pt x="0" y="39360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031024" y="939073"/>
            <a:ext cx="966252" cy="966252"/>
          </a:xfrm>
          <a:custGeom>
            <a:avLst/>
            <a:gdLst/>
            <a:ahLst/>
            <a:cxnLst/>
            <a:rect r="r" b="b" t="t" l="l"/>
            <a:pathLst>
              <a:path h="966252" w="966252">
                <a:moveTo>
                  <a:pt x="0" y="0"/>
                </a:moveTo>
                <a:lnTo>
                  <a:pt x="966252" y="0"/>
                </a:lnTo>
                <a:lnTo>
                  <a:pt x="966252" y="966251"/>
                </a:lnTo>
                <a:lnTo>
                  <a:pt x="0" y="9662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514150" y="1193923"/>
            <a:ext cx="456551" cy="456551"/>
          </a:xfrm>
          <a:custGeom>
            <a:avLst/>
            <a:gdLst/>
            <a:ahLst/>
            <a:cxnLst/>
            <a:rect r="r" b="b" t="t" l="l"/>
            <a:pathLst>
              <a:path h="456551" w="456551">
                <a:moveTo>
                  <a:pt x="0" y="0"/>
                </a:moveTo>
                <a:lnTo>
                  <a:pt x="456551" y="0"/>
                </a:lnTo>
                <a:lnTo>
                  <a:pt x="456551" y="456551"/>
                </a:lnTo>
                <a:lnTo>
                  <a:pt x="0" y="4565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54254" y="1834294"/>
            <a:ext cx="10575661" cy="1474911"/>
          </a:xfrm>
          <a:custGeom>
            <a:avLst/>
            <a:gdLst/>
            <a:ahLst/>
            <a:cxnLst/>
            <a:rect r="r" b="b" t="t" l="l"/>
            <a:pathLst>
              <a:path h="1474911" w="10575661">
                <a:moveTo>
                  <a:pt x="0" y="0"/>
                </a:moveTo>
                <a:lnTo>
                  <a:pt x="10575661" y="0"/>
                </a:lnTo>
                <a:lnTo>
                  <a:pt x="10575661" y="1474912"/>
                </a:lnTo>
                <a:lnTo>
                  <a:pt x="0" y="14749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043501" y="1028700"/>
            <a:ext cx="2131612" cy="5771226"/>
          </a:xfrm>
          <a:custGeom>
            <a:avLst/>
            <a:gdLst/>
            <a:ahLst/>
            <a:cxnLst/>
            <a:rect r="r" b="b" t="t" l="l"/>
            <a:pathLst>
              <a:path h="5771226" w="2131612">
                <a:moveTo>
                  <a:pt x="0" y="0"/>
                </a:moveTo>
                <a:lnTo>
                  <a:pt x="2131613" y="0"/>
                </a:lnTo>
                <a:lnTo>
                  <a:pt x="2131613" y="5771226"/>
                </a:lnTo>
                <a:lnTo>
                  <a:pt x="0" y="577122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703148" y="1105077"/>
            <a:ext cx="2556152" cy="5694850"/>
          </a:xfrm>
          <a:custGeom>
            <a:avLst/>
            <a:gdLst/>
            <a:ahLst/>
            <a:cxnLst/>
            <a:rect r="r" b="b" t="t" l="l"/>
            <a:pathLst>
              <a:path h="5694850" w="2556152">
                <a:moveTo>
                  <a:pt x="0" y="0"/>
                </a:moveTo>
                <a:lnTo>
                  <a:pt x="2556152" y="0"/>
                </a:lnTo>
                <a:lnTo>
                  <a:pt x="2556152" y="5694849"/>
                </a:lnTo>
                <a:lnTo>
                  <a:pt x="0" y="569484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679" t="0" r="-679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076572" y="3786588"/>
            <a:ext cx="4277884" cy="5471712"/>
          </a:xfrm>
          <a:custGeom>
            <a:avLst/>
            <a:gdLst/>
            <a:ahLst/>
            <a:cxnLst/>
            <a:rect r="r" b="b" t="t" l="l"/>
            <a:pathLst>
              <a:path h="5471712" w="4277884">
                <a:moveTo>
                  <a:pt x="0" y="0"/>
                </a:moveTo>
                <a:lnTo>
                  <a:pt x="4277884" y="0"/>
                </a:lnTo>
                <a:lnTo>
                  <a:pt x="4277884" y="5471712"/>
                </a:lnTo>
                <a:lnTo>
                  <a:pt x="0" y="547171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1429915" y="8963025"/>
            <a:ext cx="47526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Glacial Indifference Bold"/>
              </a:rPr>
              <a:t>KELOMPOK 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250291" y="62644"/>
            <a:ext cx="7951455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000000"/>
                </a:solidFill>
                <a:latin typeface="Glacial Indifference Bold"/>
              </a:rPr>
              <a:t>Metode Lightness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25912" y="8703294"/>
            <a:ext cx="4384217" cy="3551216"/>
          </a:xfrm>
          <a:custGeom>
            <a:avLst/>
            <a:gdLst/>
            <a:ahLst/>
            <a:cxnLst/>
            <a:rect r="r" b="b" t="t" l="l"/>
            <a:pathLst>
              <a:path h="3551216" w="4384217">
                <a:moveTo>
                  <a:pt x="0" y="0"/>
                </a:moveTo>
                <a:lnTo>
                  <a:pt x="4384216" y="0"/>
                </a:lnTo>
                <a:lnTo>
                  <a:pt x="4384216" y="3551215"/>
                </a:lnTo>
                <a:lnTo>
                  <a:pt x="0" y="3551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0073435"/>
            <a:ext cx="18288000" cy="213565"/>
            <a:chOff x="0" y="0"/>
            <a:chExt cx="4816593" cy="562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8288000" cy="213565"/>
            <a:chOff x="0" y="0"/>
            <a:chExt cx="4816593" cy="562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7521695" y="0"/>
            <a:ext cx="1206502" cy="1206502"/>
          </a:xfrm>
          <a:custGeom>
            <a:avLst/>
            <a:gdLst/>
            <a:ahLst/>
            <a:cxnLst/>
            <a:rect r="r" b="b" t="t" l="l"/>
            <a:pathLst>
              <a:path h="1206502" w="1206502">
                <a:moveTo>
                  <a:pt x="0" y="0"/>
                </a:moveTo>
                <a:lnTo>
                  <a:pt x="1206502" y="0"/>
                </a:lnTo>
                <a:lnTo>
                  <a:pt x="1206502" y="1206502"/>
                </a:lnTo>
                <a:lnTo>
                  <a:pt x="0" y="12065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58399" y="8877554"/>
            <a:ext cx="1140601" cy="1140601"/>
          </a:xfrm>
          <a:custGeom>
            <a:avLst/>
            <a:gdLst/>
            <a:ahLst/>
            <a:cxnLst/>
            <a:rect r="r" b="b" t="t" l="l"/>
            <a:pathLst>
              <a:path h="1140601" w="1140601">
                <a:moveTo>
                  <a:pt x="0" y="0"/>
                </a:moveTo>
                <a:lnTo>
                  <a:pt x="1140602" y="0"/>
                </a:lnTo>
                <a:lnTo>
                  <a:pt x="1140602" y="1140601"/>
                </a:lnTo>
                <a:lnTo>
                  <a:pt x="0" y="11406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108261" y="9258300"/>
            <a:ext cx="456551" cy="456551"/>
          </a:xfrm>
          <a:custGeom>
            <a:avLst/>
            <a:gdLst/>
            <a:ahLst/>
            <a:cxnLst/>
            <a:rect r="r" b="b" t="t" l="l"/>
            <a:pathLst>
              <a:path h="456551" w="456551">
                <a:moveTo>
                  <a:pt x="0" y="0"/>
                </a:moveTo>
                <a:lnTo>
                  <a:pt x="456551" y="0"/>
                </a:lnTo>
                <a:lnTo>
                  <a:pt x="456551" y="456551"/>
                </a:lnTo>
                <a:lnTo>
                  <a:pt x="0" y="4565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99832" y="2011447"/>
            <a:ext cx="8374178" cy="2112405"/>
          </a:xfrm>
          <a:custGeom>
            <a:avLst/>
            <a:gdLst/>
            <a:ahLst/>
            <a:cxnLst/>
            <a:rect r="r" b="b" t="t" l="l"/>
            <a:pathLst>
              <a:path h="2112405" w="8374178">
                <a:moveTo>
                  <a:pt x="0" y="0"/>
                </a:moveTo>
                <a:lnTo>
                  <a:pt x="8374178" y="0"/>
                </a:lnTo>
                <a:lnTo>
                  <a:pt x="8374178" y="2112405"/>
                </a:lnTo>
                <a:lnTo>
                  <a:pt x="0" y="21124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86776" y="5295427"/>
            <a:ext cx="7600291" cy="2238709"/>
          </a:xfrm>
          <a:custGeom>
            <a:avLst/>
            <a:gdLst/>
            <a:ahLst/>
            <a:cxnLst/>
            <a:rect r="r" b="b" t="t" l="l"/>
            <a:pathLst>
              <a:path h="2238709" w="7600291">
                <a:moveTo>
                  <a:pt x="0" y="0"/>
                </a:moveTo>
                <a:lnTo>
                  <a:pt x="7600290" y="0"/>
                </a:lnTo>
                <a:lnTo>
                  <a:pt x="7600290" y="2238709"/>
                </a:lnTo>
                <a:lnTo>
                  <a:pt x="0" y="223870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6831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034648" y="2562130"/>
            <a:ext cx="4667301" cy="5466594"/>
          </a:xfrm>
          <a:custGeom>
            <a:avLst/>
            <a:gdLst/>
            <a:ahLst/>
            <a:cxnLst/>
            <a:rect r="r" b="b" t="t" l="l"/>
            <a:pathLst>
              <a:path h="5466594" w="4667301">
                <a:moveTo>
                  <a:pt x="0" y="0"/>
                </a:moveTo>
                <a:lnTo>
                  <a:pt x="4667301" y="0"/>
                </a:lnTo>
                <a:lnTo>
                  <a:pt x="4667301" y="5466594"/>
                </a:lnTo>
                <a:lnTo>
                  <a:pt x="0" y="546659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738689" y="8923980"/>
            <a:ext cx="47526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Glacial Indifference Bold"/>
              </a:rPr>
              <a:t>KELOMPOK 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286864" y="304800"/>
            <a:ext cx="7714273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000000"/>
                </a:solidFill>
                <a:latin typeface="Glacial Indifference Bold"/>
              </a:rPr>
              <a:t>Metode Average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DD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8999" y="3066938"/>
            <a:ext cx="10435160" cy="2076562"/>
          </a:xfrm>
          <a:custGeom>
            <a:avLst/>
            <a:gdLst/>
            <a:ahLst/>
            <a:cxnLst/>
            <a:rect r="r" b="b" t="t" l="l"/>
            <a:pathLst>
              <a:path h="2076562" w="10435160">
                <a:moveTo>
                  <a:pt x="0" y="0"/>
                </a:moveTo>
                <a:lnTo>
                  <a:pt x="10435160" y="0"/>
                </a:lnTo>
                <a:lnTo>
                  <a:pt x="10435160" y="2076562"/>
                </a:lnTo>
                <a:lnTo>
                  <a:pt x="0" y="20765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2784" y="5987742"/>
            <a:ext cx="10527591" cy="2225938"/>
          </a:xfrm>
          <a:custGeom>
            <a:avLst/>
            <a:gdLst/>
            <a:ahLst/>
            <a:cxnLst/>
            <a:rect r="r" b="b" t="t" l="l"/>
            <a:pathLst>
              <a:path h="2225938" w="10527591">
                <a:moveTo>
                  <a:pt x="0" y="0"/>
                </a:moveTo>
                <a:lnTo>
                  <a:pt x="10527591" y="0"/>
                </a:lnTo>
                <a:lnTo>
                  <a:pt x="10527591" y="2225938"/>
                </a:lnTo>
                <a:lnTo>
                  <a:pt x="0" y="2225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26273" y="2530933"/>
            <a:ext cx="4138693" cy="6039467"/>
          </a:xfrm>
          <a:custGeom>
            <a:avLst/>
            <a:gdLst/>
            <a:ahLst/>
            <a:cxnLst/>
            <a:rect r="r" b="b" t="t" l="l"/>
            <a:pathLst>
              <a:path h="6039467" w="4138693">
                <a:moveTo>
                  <a:pt x="0" y="0"/>
                </a:moveTo>
                <a:lnTo>
                  <a:pt x="4138693" y="0"/>
                </a:lnTo>
                <a:lnTo>
                  <a:pt x="4138693" y="6039466"/>
                </a:lnTo>
                <a:lnTo>
                  <a:pt x="0" y="60394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828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026273" y="9191625"/>
            <a:ext cx="47526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Glacial Indifference Bold"/>
              </a:rPr>
              <a:t>KELOMPOK 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77677" y="457200"/>
            <a:ext cx="8637446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000000"/>
                </a:solidFill>
                <a:latin typeface="Glacial Indifference Bold"/>
              </a:rPr>
              <a:t>Metode Luminosity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DD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929863"/>
            <a:ext cx="10747122" cy="2213637"/>
          </a:xfrm>
          <a:custGeom>
            <a:avLst/>
            <a:gdLst/>
            <a:ahLst/>
            <a:cxnLst/>
            <a:rect r="r" b="b" t="t" l="l"/>
            <a:pathLst>
              <a:path h="2213637" w="10747122">
                <a:moveTo>
                  <a:pt x="0" y="0"/>
                </a:moveTo>
                <a:lnTo>
                  <a:pt x="10747122" y="0"/>
                </a:lnTo>
                <a:lnTo>
                  <a:pt x="10747122" y="2213637"/>
                </a:lnTo>
                <a:lnTo>
                  <a:pt x="0" y="22136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4542" y="5928460"/>
            <a:ext cx="10815438" cy="2641939"/>
          </a:xfrm>
          <a:custGeom>
            <a:avLst/>
            <a:gdLst/>
            <a:ahLst/>
            <a:cxnLst/>
            <a:rect r="r" b="b" t="t" l="l"/>
            <a:pathLst>
              <a:path h="2641939" w="10815438">
                <a:moveTo>
                  <a:pt x="0" y="0"/>
                </a:moveTo>
                <a:lnTo>
                  <a:pt x="10815438" y="0"/>
                </a:lnTo>
                <a:lnTo>
                  <a:pt x="10815438" y="2641939"/>
                </a:lnTo>
                <a:lnTo>
                  <a:pt x="0" y="26419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01124" y="2929863"/>
            <a:ext cx="4558176" cy="5547340"/>
          </a:xfrm>
          <a:custGeom>
            <a:avLst/>
            <a:gdLst/>
            <a:ahLst/>
            <a:cxnLst/>
            <a:rect r="r" b="b" t="t" l="l"/>
            <a:pathLst>
              <a:path h="5547340" w="4558176">
                <a:moveTo>
                  <a:pt x="0" y="0"/>
                </a:moveTo>
                <a:lnTo>
                  <a:pt x="4558176" y="0"/>
                </a:lnTo>
                <a:lnTo>
                  <a:pt x="4558176" y="5547340"/>
                </a:lnTo>
                <a:lnTo>
                  <a:pt x="0" y="55473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429915" y="8963025"/>
            <a:ext cx="47526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Glacial Indifference Bold"/>
              </a:rPr>
              <a:t>KELOMPOK 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079388" y="457200"/>
            <a:ext cx="12434023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000000"/>
                </a:solidFill>
                <a:latin typeface="Glacial Indifference Bold"/>
              </a:rPr>
              <a:t>Metode Weighted Average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13565"/>
            <a:chOff x="0" y="0"/>
            <a:chExt cx="4816593" cy="562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695631" y="8016035"/>
            <a:ext cx="3905319" cy="4114800"/>
          </a:xfrm>
          <a:custGeom>
            <a:avLst/>
            <a:gdLst/>
            <a:ahLst/>
            <a:cxnLst/>
            <a:rect r="r" b="b" t="t" l="l"/>
            <a:pathLst>
              <a:path h="4114800" w="3905319">
                <a:moveTo>
                  <a:pt x="0" y="0"/>
                </a:moveTo>
                <a:lnTo>
                  <a:pt x="3905319" y="0"/>
                </a:lnTo>
                <a:lnTo>
                  <a:pt x="39053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10073435"/>
            <a:ext cx="18288000" cy="213565"/>
            <a:chOff x="0" y="0"/>
            <a:chExt cx="4816593" cy="562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182607" y="758341"/>
            <a:ext cx="3675104" cy="3675104"/>
          </a:xfrm>
          <a:custGeom>
            <a:avLst/>
            <a:gdLst/>
            <a:ahLst/>
            <a:cxnLst/>
            <a:rect r="r" b="b" t="t" l="l"/>
            <a:pathLst>
              <a:path h="3675104" w="3675104">
                <a:moveTo>
                  <a:pt x="0" y="0"/>
                </a:moveTo>
                <a:lnTo>
                  <a:pt x="3675104" y="0"/>
                </a:lnTo>
                <a:lnTo>
                  <a:pt x="3675104" y="3675104"/>
                </a:lnTo>
                <a:lnTo>
                  <a:pt x="0" y="36751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484758" y="6805162"/>
            <a:ext cx="1210872" cy="1210872"/>
          </a:xfrm>
          <a:custGeom>
            <a:avLst/>
            <a:gdLst/>
            <a:ahLst/>
            <a:cxnLst/>
            <a:rect r="r" b="b" t="t" l="l"/>
            <a:pathLst>
              <a:path h="1210872" w="1210872">
                <a:moveTo>
                  <a:pt x="0" y="0"/>
                </a:moveTo>
                <a:lnTo>
                  <a:pt x="1210873" y="0"/>
                </a:lnTo>
                <a:lnTo>
                  <a:pt x="1210873" y="1210873"/>
                </a:lnTo>
                <a:lnTo>
                  <a:pt x="0" y="12108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16564000" y="8877554"/>
            <a:ext cx="0" cy="761492"/>
          </a:xfrm>
          <a:prstGeom prst="line">
            <a:avLst/>
          </a:prstGeom>
          <a:ln cap="flat" w="95250">
            <a:solidFill>
              <a:srgbClr val="5DA29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939348" y="1773957"/>
            <a:ext cx="5054314" cy="6739085"/>
          </a:xfrm>
          <a:custGeom>
            <a:avLst/>
            <a:gdLst/>
            <a:ahLst/>
            <a:cxnLst/>
            <a:rect r="r" b="b" t="t" l="l"/>
            <a:pathLst>
              <a:path h="6739085" w="5054314">
                <a:moveTo>
                  <a:pt x="0" y="0"/>
                </a:moveTo>
                <a:lnTo>
                  <a:pt x="5054314" y="0"/>
                </a:lnTo>
                <a:lnTo>
                  <a:pt x="5054314" y="6739086"/>
                </a:lnTo>
                <a:lnTo>
                  <a:pt x="0" y="67390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616843" y="1773957"/>
            <a:ext cx="5054314" cy="6739085"/>
          </a:xfrm>
          <a:custGeom>
            <a:avLst/>
            <a:gdLst/>
            <a:ahLst/>
            <a:cxnLst/>
            <a:rect r="r" b="b" t="t" l="l"/>
            <a:pathLst>
              <a:path h="6739085" w="5054314">
                <a:moveTo>
                  <a:pt x="0" y="0"/>
                </a:moveTo>
                <a:lnTo>
                  <a:pt x="5054314" y="0"/>
                </a:lnTo>
                <a:lnTo>
                  <a:pt x="5054314" y="6739086"/>
                </a:lnTo>
                <a:lnTo>
                  <a:pt x="0" y="67390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435007" y="1773957"/>
            <a:ext cx="4307757" cy="6739948"/>
          </a:xfrm>
          <a:custGeom>
            <a:avLst/>
            <a:gdLst/>
            <a:ahLst/>
            <a:cxnLst/>
            <a:rect r="r" b="b" t="t" l="l"/>
            <a:pathLst>
              <a:path h="6739948" w="4307757">
                <a:moveTo>
                  <a:pt x="0" y="0"/>
                </a:moveTo>
                <a:lnTo>
                  <a:pt x="4307757" y="0"/>
                </a:lnTo>
                <a:lnTo>
                  <a:pt x="4307757" y="6739948"/>
                </a:lnTo>
                <a:lnTo>
                  <a:pt x="0" y="67399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21015" r="0" b="-21015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429915" y="8963025"/>
            <a:ext cx="47526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Glacial Indifference Bold"/>
              </a:rPr>
              <a:t>KELOMPOK 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46561" y="781413"/>
            <a:ext cx="1639888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Glacial Indifference"/>
              </a:rPr>
              <a:t>indah.jpg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494663" y="781413"/>
            <a:ext cx="1298674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Glacial Indifference"/>
              </a:rPr>
              <a:t>Mel.jpg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773295" y="740728"/>
            <a:ext cx="1364605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Glacial Indifference"/>
              </a:rPr>
              <a:t>nisa.jpg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DD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85341" y="1679079"/>
            <a:ext cx="14717318" cy="6928841"/>
            <a:chOff x="0" y="0"/>
            <a:chExt cx="3876166" cy="18248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76166" cy="1824880"/>
            </a:xfrm>
            <a:custGeom>
              <a:avLst/>
              <a:gdLst/>
              <a:ahLst/>
              <a:cxnLst/>
              <a:rect r="r" b="b" t="t" l="l"/>
              <a:pathLst>
                <a:path h="1824880" w="3876166">
                  <a:moveTo>
                    <a:pt x="0" y="0"/>
                  </a:moveTo>
                  <a:lnTo>
                    <a:pt x="3876166" y="0"/>
                  </a:lnTo>
                  <a:lnTo>
                    <a:pt x="3876166" y="1824880"/>
                  </a:lnTo>
                  <a:lnTo>
                    <a:pt x="0" y="1824880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876166" cy="1862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061903" y="-1566138"/>
            <a:ext cx="4761674" cy="4761674"/>
          </a:xfrm>
          <a:custGeom>
            <a:avLst/>
            <a:gdLst/>
            <a:ahLst/>
            <a:cxnLst/>
            <a:rect r="r" b="b" t="t" l="l"/>
            <a:pathLst>
              <a:path h="4761674" w="4761674">
                <a:moveTo>
                  <a:pt x="0" y="0"/>
                </a:moveTo>
                <a:lnTo>
                  <a:pt x="4761674" y="0"/>
                </a:lnTo>
                <a:lnTo>
                  <a:pt x="4761674" y="4761675"/>
                </a:lnTo>
                <a:lnTo>
                  <a:pt x="0" y="4761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442740" y="2842069"/>
            <a:ext cx="1413018" cy="1236391"/>
            <a:chOff x="0" y="0"/>
            <a:chExt cx="812800" cy="711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1313694"/>
            <a:ext cx="1528376" cy="1528376"/>
          </a:xfrm>
          <a:custGeom>
            <a:avLst/>
            <a:gdLst/>
            <a:ahLst/>
            <a:cxnLst/>
            <a:rect r="r" b="b" t="t" l="l"/>
            <a:pathLst>
              <a:path h="1528376" w="1528376">
                <a:moveTo>
                  <a:pt x="0" y="0"/>
                </a:moveTo>
                <a:lnTo>
                  <a:pt x="1528376" y="0"/>
                </a:lnTo>
                <a:lnTo>
                  <a:pt x="1528376" y="1528375"/>
                </a:lnTo>
                <a:lnTo>
                  <a:pt x="0" y="1528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24221" y="7272116"/>
            <a:ext cx="4777529" cy="4771073"/>
          </a:xfrm>
          <a:custGeom>
            <a:avLst/>
            <a:gdLst/>
            <a:ahLst/>
            <a:cxnLst/>
            <a:rect r="r" b="b" t="t" l="l"/>
            <a:pathLst>
              <a:path h="4771073" w="4777529">
                <a:moveTo>
                  <a:pt x="0" y="0"/>
                </a:moveTo>
                <a:lnTo>
                  <a:pt x="4777529" y="0"/>
                </a:lnTo>
                <a:lnTo>
                  <a:pt x="4777529" y="4771073"/>
                </a:lnTo>
                <a:lnTo>
                  <a:pt x="0" y="47710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432276" y="3244666"/>
            <a:ext cx="11423448" cy="3711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5"/>
              </a:lnSpc>
            </a:pPr>
            <a:r>
              <a:rPr lang="en-US" sz="4210">
                <a:solidFill>
                  <a:srgbClr val="FFFFFF"/>
                </a:solidFill>
                <a:latin typeface="Glacial Indifference Bold"/>
              </a:rPr>
              <a:t>Metode Luminosity. Alasannya adalah karena metode Luminosity memberikan hasil yang lebih akurat dalam mempertahankan detail gambar dan memberikan kontras yang lebih baik antara warna yang berbeda.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4317571" y="7272116"/>
            <a:ext cx="1084179" cy="1084179"/>
          </a:xfrm>
          <a:custGeom>
            <a:avLst/>
            <a:gdLst/>
            <a:ahLst/>
            <a:cxnLst/>
            <a:rect r="r" b="b" t="t" l="l"/>
            <a:pathLst>
              <a:path h="1084179" w="1084179">
                <a:moveTo>
                  <a:pt x="0" y="0"/>
                </a:moveTo>
                <a:lnTo>
                  <a:pt x="1084179" y="0"/>
                </a:lnTo>
                <a:lnTo>
                  <a:pt x="1084179" y="1084179"/>
                </a:lnTo>
                <a:lnTo>
                  <a:pt x="0" y="10841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008717" y="1720666"/>
            <a:ext cx="12434023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000000"/>
                </a:solidFill>
                <a:latin typeface="Glacial Indifference Bold"/>
              </a:rPr>
              <a:t>KESIMPULAN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DD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85341" y="1679079"/>
            <a:ext cx="14717318" cy="6928841"/>
            <a:chOff x="0" y="0"/>
            <a:chExt cx="3876166" cy="18248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76166" cy="1824880"/>
            </a:xfrm>
            <a:custGeom>
              <a:avLst/>
              <a:gdLst/>
              <a:ahLst/>
              <a:cxnLst/>
              <a:rect r="r" b="b" t="t" l="l"/>
              <a:pathLst>
                <a:path h="1824880" w="3876166">
                  <a:moveTo>
                    <a:pt x="0" y="0"/>
                  </a:moveTo>
                  <a:lnTo>
                    <a:pt x="3876166" y="0"/>
                  </a:lnTo>
                  <a:lnTo>
                    <a:pt x="3876166" y="1824880"/>
                  </a:lnTo>
                  <a:lnTo>
                    <a:pt x="0" y="1824880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876166" cy="1862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061903" y="-1566138"/>
            <a:ext cx="4761674" cy="4761674"/>
          </a:xfrm>
          <a:custGeom>
            <a:avLst/>
            <a:gdLst/>
            <a:ahLst/>
            <a:cxnLst/>
            <a:rect r="r" b="b" t="t" l="l"/>
            <a:pathLst>
              <a:path h="4761674" w="4761674">
                <a:moveTo>
                  <a:pt x="0" y="0"/>
                </a:moveTo>
                <a:lnTo>
                  <a:pt x="4761674" y="0"/>
                </a:lnTo>
                <a:lnTo>
                  <a:pt x="4761674" y="4761675"/>
                </a:lnTo>
                <a:lnTo>
                  <a:pt x="0" y="4761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442740" y="2842069"/>
            <a:ext cx="1413018" cy="1236391"/>
            <a:chOff x="0" y="0"/>
            <a:chExt cx="812800" cy="711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1313694"/>
            <a:ext cx="1528376" cy="1528376"/>
          </a:xfrm>
          <a:custGeom>
            <a:avLst/>
            <a:gdLst/>
            <a:ahLst/>
            <a:cxnLst/>
            <a:rect r="r" b="b" t="t" l="l"/>
            <a:pathLst>
              <a:path h="1528376" w="1528376">
                <a:moveTo>
                  <a:pt x="0" y="0"/>
                </a:moveTo>
                <a:lnTo>
                  <a:pt x="1528376" y="0"/>
                </a:lnTo>
                <a:lnTo>
                  <a:pt x="1528376" y="1528375"/>
                </a:lnTo>
                <a:lnTo>
                  <a:pt x="0" y="1528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24221" y="7272116"/>
            <a:ext cx="4777529" cy="4771073"/>
          </a:xfrm>
          <a:custGeom>
            <a:avLst/>
            <a:gdLst/>
            <a:ahLst/>
            <a:cxnLst/>
            <a:rect r="r" b="b" t="t" l="l"/>
            <a:pathLst>
              <a:path h="4771073" w="4777529">
                <a:moveTo>
                  <a:pt x="0" y="0"/>
                </a:moveTo>
                <a:lnTo>
                  <a:pt x="4777529" y="0"/>
                </a:lnTo>
                <a:lnTo>
                  <a:pt x="4777529" y="4771073"/>
                </a:lnTo>
                <a:lnTo>
                  <a:pt x="0" y="47710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386547" y="3908425"/>
            <a:ext cx="13514906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</a:pPr>
            <a:r>
              <a:rPr lang="en-US" sz="12999">
                <a:solidFill>
                  <a:srgbClr val="FFFFFF"/>
                </a:solidFill>
                <a:latin typeface="Glacial Indifference Bold"/>
              </a:rPr>
              <a:t>Terima Kasih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4317571" y="7272116"/>
            <a:ext cx="1084179" cy="1084179"/>
          </a:xfrm>
          <a:custGeom>
            <a:avLst/>
            <a:gdLst/>
            <a:ahLst/>
            <a:cxnLst/>
            <a:rect r="r" b="b" t="t" l="l"/>
            <a:pathLst>
              <a:path h="1084179" w="1084179">
                <a:moveTo>
                  <a:pt x="0" y="0"/>
                </a:moveTo>
                <a:lnTo>
                  <a:pt x="1084179" y="0"/>
                </a:lnTo>
                <a:lnTo>
                  <a:pt x="1084179" y="1084179"/>
                </a:lnTo>
                <a:lnTo>
                  <a:pt x="0" y="10841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02049" y="6833950"/>
            <a:ext cx="5973602" cy="5973602"/>
          </a:xfrm>
          <a:custGeom>
            <a:avLst/>
            <a:gdLst/>
            <a:ahLst/>
            <a:cxnLst/>
            <a:rect r="r" b="b" t="t" l="l"/>
            <a:pathLst>
              <a:path h="5973602" w="5973602">
                <a:moveTo>
                  <a:pt x="0" y="0"/>
                </a:moveTo>
                <a:lnTo>
                  <a:pt x="5973601" y="0"/>
                </a:lnTo>
                <a:lnTo>
                  <a:pt x="5973601" y="5973602"/>
                </a:lnTo>
                <a:lnTo>
                  <a:pt x="0" y="59736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0073435"/>
            <a:ext cx="18288000" cy="213565"/>
            <a:chOff x="0" y="0"/>
            <a:chExt cx="4816593" cy="562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8288000" cy="213565"/>
            <a:chOff x="0" y="0"/>
            <a:chExt cx="4816593" cy="562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138092" y="6650005"/>
            <a:ext cx="1210872" cy="1210872"/>
          </a:xfrm>
          <a:custGeom>
            <a:avLst/>
            <a:gdLst/>
            <a:ahLst/>
            <a:cxnLst/>
            <a:rect r="r" b="b" t="t" l="l"/>
            <a:pathLst>
              <a:path h="1210872" w="1210872">
                <a:moveTo>
                  <a:pt x="0" y="0"/>
                </a:moveTo>
                <a:lnTo>
                  <a:pt x="1210872" y="0"/>
                </a:lnTo>
                <a:lnTo>
                  <a:pt x="1210872" y="1210872"/>
                </a:lnTo>
                <a:lnTo>
                  <a:pt x="0" y="12108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16564000" y="8877554"/>
            <a:ext cx="0" cy="761492"/>
          </a:xfrm>
          <a:prstGeom prst="line">
            <a:avLst/>
          </a:prstGeom>
          <a:ln cap="flat" w="95250">
            <a:solidFill>
              <a:srgbClr val="5DA29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6893853" y="567841"/>
            <a:ext cx="1082627" cy="1082627"/>
          </a:xfrm>
          <a:custGeom>
            <a:avLst/>
            <a:gdLst/>
            <a:ahLst/>
            <a:cxnLst/>
            <a:rect r="r" b="b" t="t" l="l"/>
            <a:pathLst>
              <a:path h="1082627" w="1082627">
                <a:moveTo>
                  <a:pt x="0" y="0"/>
                </a:moveTo>
                <a:lnTo>
                  <a:pt x="1082626" y="0"/>
                </a:lnTo>
                <a:lnTo>
                  <a:pt x="1082626" y="1082627"/>
                </a:lnTo>
                <a:lnTo>
                  <a:pt x="0" y="10826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429915" y="8963025"/>
            <a:ext cx="47526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Glacial Indifference Bold"/>
              </a:rPr>
              <a:t>KELOMPOK 5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0920520" y="1028700"/>
            <a:ext cx="5262086" cy="6431439"/>
          </a:xfrm>
          <a:custGeom>
            <a:avLst/>
            <a:gdLst/>
            <a:ahLst/>
            <a:cxnLst/>
            <a:rect r="r" b="b" t="t" l="l"/>
            <a:pathLst>
              <a:path h="6431439" w="5262086">
                <a:moveTo>
                  <a:pt x="0" y="0"/>
                </a:moveTo>
                <a:lnTo>
                  <a:pt x="5262087" y="0"/>
                </a:lnTo>
                <a:lnTo>
                  <a:pt x="5262087" y="6431439"/>
                </a:lnTo>
                <a:lnTo>
                  <a:pt x="0" y="64314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8700" y="1109154"/>
            <a:ext cx="9505722" cy="6350985"/>
          </a:xfrm>
          <a:custGeom>
            <a:avLst/>
            <a:gdLst/>
            <a:ahLst/>
            <a:cxnLst/>
            <a:rect r="r" b="b" t="t" l="l"/>
            <a:pathLst>
              <a:path h="6350985" w="9505722">
                <a:moveTo>
                  <a:pt x="0" y="0"/>
                </a:moveTo>
                <a:lnTo>
                  <a:pt x="9505722" y="0"/>
                </a:lnTo>
                <a:lnTo>
                  <a:pt x="9505722" y="6350985"/>
                </a:lnTo>
                <a:lnTo>
                  <a:pt x="0" y="63509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429915" y="8877554"/>
            <a:ext cx="6858085" cy="1409446"/>
            <a:chOff x="0" y="0"/>
            <a:chExt cx="1806245" cy="3712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06245" cy="371212"/>
            </a:xfrm>
            <a:custGeom>
              <a:avLst/>
              <a:gdLst/>
              <a:ahLst/>
              <a:cxnLst/>
              <a:rect r="r" b="b" t="t" l="l"/>
              <a:pathLst>
                <a:path h="371212" w="1806245">
                  <a:moveTo>
                    <a:pt x="0" y="0"/>
                  </a:moveTo>
                  <a:lnTo>
                    <a:pt x="1806245" y="0"/>
                  </a:lnTo>
                  <a:lnTo>
                    <a:pt x="1806245" y="371212"/>
                  </a:lnTo>
                  <a:lnTo>
                    <a:pt x="0" y="371212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06245" cy="409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213565"/>
            <a:chOff x="0" y="0"/>
            <a:chExt cx="4816593" cy="562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6564000" y="8877554"/>
            <a:ext cx="0" cy="761492"/>
          </a:xfrm>
          <a:prstGeom prst="line">
            <a:avLst/>
          </a:prstGeom>
          <a:ln cap="flat" w="95250">
            <a:solidFill>
              <a:srgbClr val="BFDD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632097" y="8513811"/>
            <a:ext cx="908854" cy="908854"/>
          </a:xfrm>
          <a:custGeom>
            <a:avLst/>
            <a:gdLst/>
            <a:ahLst/>
            <a:cxnLst/>
            <a:rect r="r" b="b" t="t" l="l"/>
            <a:pathLst>
              <a:path h="908854" w="908854">
                <a:moveTo>
                  <a:pt x="0" y="0"/>
                </a:moveTo>
                <a:lnTo>
                  <a:pt x="908854" y="0"/>
                </a:lnTo>
                <a:lnTo>
                  <a:pt x="908854" y="908855"/>
                </a:lnTo>
                <a:lnTo>
                  <a:pt x="0" y="908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689422" y="598254"/>
            <a:ext cx="3659497" cy="3659497"/>
          </a:xfrm>
          <a:custGeom>
            <a:avLst/>
            <a:gdLst/>
            <a:ahLst/>
            <a:cxnLst/>
            <a:rect r="r" b="b" t="t" l="l"/>
            <a:pathLst>
              <a:path h="3659497" w="3659497">
                <a:moveTo>
                  <a:pt x="0" y="0"/>
                </a:moveTo>
                <a:lnTo>
                  <a:pt x="3659496" y="0"/>
                </a:lnTo>
                <a:lnTo>
                  <a:pt x="3659496" y="3659497"/>
                </a:lnTo>
                <a:lnTo>
                  <a:pt x="0" y="3659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40951" y="9422666"/>
            <a:ext cx="2906260" cy="1659483"/>
          </a:xfrm>
          <a:custGeom>
            <a:avLst/>
            <a:gdLst/>
            <a:ahLst/>
            <a:cxnLst/>
            <a:rect r="r" b="b" t="t" l="l"/>
            <a:pathLst>
              <a:path h="1659483" w="2906260">
                <a:moveTo>
                  <a:pt x="0" y="0"/>
                </a:moveTo>
                <a:lnTo>
                  <a:pt x="2906260" y="0"/>
                </a:lnTo>
                <a:lnTo>
                  <a:pt x="2906260" y="1659482"/>
                </a:lnTo>
                <a:lnTo>
                  <a:pt x="0" y="16594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8459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429915" y="8963025"/>
            <a:ext cx="47526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Glacial Indifference Bold"/>
              </a:rPr>
              <a:t>KELOMPOK 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541104"/>
            <a:ext cx="3299349" cy="8967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Glacial Indifference"/>
              </a:rPr>
              <a:t>(1600, 1200, 3)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Glacial Indifference"/>
              </a:rPr>
              <a:t>[[[162 119  85]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Glacial Indifference"/>
              </a:rPr>
              <a:t>  [162 119  85]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Glacial Indifference"/>
              </a:rPr>
              <a:t>  [161 118  84]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Glacial Indifference"/>
              </a:rPr>
              <a:t>  ...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Glacial Indifference"/>
              </a:rPr>
              <a:t>  [127 138 158]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Glacial Indifference"/>
              </a:rPr>
              <a:t>  [129 137 156]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Glacial Indifference"/>
              </a:rPr>
              <a:t>  [128 136 155]]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Glacial Indifference"/>
              </a:rPr>
              <a:t> [[160 117  83]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Glacial Indifference"/>
              </a:rPr>
              <a:t>  [160 117  83]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Glacial Indifference"/>
              </a:rPr>
              <a:t>  [160 117  83]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Glacial Indifference"/>
              </a:rPr>
              <a:t>  ...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Glacial Indifference"/>
              </a:rPr>
              <a:t>  [127 140 159]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Glacial Indifference"/>
              </a:rPr>
              <a:t>  [128 139 159]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Glacial Indifference"/>
              </a:rPr>
              <a:t>  [127 138 156]]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863478" y="581025"/>
            <a:ext cx="2364184" cy="799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 [[156 116  81]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  [156 116  81]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  [156 116  81]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  ...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  [126 141 162]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  [126 141 162]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  [126 141 160]]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 ...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 [[116 114 138]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  [110 108 130]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  [104 102 124]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  ...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  [130 131 126]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  [148 151 144]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  [163 166 159]]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202274" y="581025"/>
            <a:ext cx="2536428" cy="799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000">
                <a:solidFill>
                  <a:srgbClr val="000000"/>
                </a:solidFill>
                <a:latin typeface="Glacial Indifference"/>
              </a:rPr>
              <a:t>[[118 115 142]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  [116 114 138]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  [112 110 134]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  ...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  [126 128 123]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  [144 146 141]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  [158 160 155]]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 [[118 115 142]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  [120 117 144]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  [118 115 142]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  ...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  [124 126 121]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  [141 143 138]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  [155 157 152]]]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057571" y="4191076"/>
            <a:ext cx="475269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Glacial Indifference Bold"/>
              </a:rPr>
              <a:t>MATRIKS DARI GAMBAR INDAH.JPG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DA29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73435"/>
            <a:ext cx="18288000" cy="213565"/>
            <a:chOff x="0" y="0"/>
            <a:chExt cx="4816593" cy="562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E4E4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213565"/>
            <a:chOff x="0" y="0"/>
            <a:chExt cx="4816593" cy="562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6564000" y="8877554"/>
            <a:ext cx="0" cy="761492"/>
          </a:xfrm>
          <a:prstGeom prst="line">
            <a:avLst/>
          </a:prstGeom>
          <a:ln cap="flat" w="95250">
            <a:solidFill>
              <a:srgbClr val="BFDD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315549" y="677272"/>
            <a:ext cx="1452071" cy="1457537"/>
          </a:xfrm>
          <a:custGeom>
            <a:avLst/>
            <a:gdLst/>
            <a:ahLst/>
            <a:cxnLst/>
            <a:rect r="r" b="b" t="t" l="l"/>
            <a:pathLst>
              <a:path h="1457537" w="1452071">
                <a:moveTo>
                  <a:pt x="0" y="0"/>
                </a:moveTo>
                <a:lnTo>
                  <a:pt x="1452072" y="0"/>
                </a:lnTo>
                <a:lnTo>
                  <a:pt x="1452072" y="1457537"/>
                </a:lnTo>
                <a:lnTo>
                  <a:pt x="0" y="1457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555294" y="2275495"/>
            <a:ext cx="713130" cy="713130"/>
          </a:xfrm>
          <a:custGeom>
            <a:avLst/>
            <a:gdLst/>
            <a:ahLst/>
            <a:cxnLst/>
            <a:rect r="r" b="b" t="t" l="l"/>
            <a:pathLst>
              <a:path h="713130" w="713130">
                <a:moveTo>
                  <a:pt x="0" y="0"/>
                </a:moveTo>
                <a:lnTo>
                  <a:pt x="713131" y="0"/>
                </a:lnTo>
                <a:lnTo>
                  <a:pt x="713131" y="713130"/>
                </a:lnTo>
                <a:lnTo>
                  <a:pt x="0" y="7131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46230" y="7037626"/>
            <a:ext cx="3984149" cy="3984149"/>
          </a:xfrm>
          <a:custGeom>
            <a:avLst/>
            <a:gdLst/>
            <a:ahLst/>
            <a:cxnLst/>
            <a:rect r="r" b="b" t="t" l="l"/>
            <a:pathLst>
              <a:path h="3984149" w="3984149">
                <a:moveTo>
                  <a:pt x="0" y="0"/>
                </a:moveTo>
                <a:lnTo>
                  <a:pt x="3984149" y="0"/>
                </a:lnTo>
                <a:lnTo>
                  <a:pt x="3984149" y="3984148"/>
                </a:lnTo>
                <a:lnTo>
                  <a:pt x="0" y="39841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986928" y="7590541"/>
            <a:ext cx="1909190" cy="1546444"/>
          </a:xfrm>
          <a:custGeom>
            <a:avLst/>
            <a:gdLst/>
            <a:ahLst/>
            <a:cxnLst/>
            <a:rect r="r" b="b" t="t" l="l"/>
            <a:pathLst>
              <a:path h="1546444" w="1909190">
                <a:moveTo>
                  <a:pt x="0" y="0"/>
                </a:moveTo>
                <a:lnTo>
                  <a:pt x="1909190" y="0"/>
                </a:lnTo>
                <a:lnTo>
                  <a:pt x="1909190" y="1546444"/>
                </a:lnTo>
                <a:lnTo>
                  <a:pt x="0" y="15464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254013" y="1772027"/>
            <a:ext cx="12513607" cy="1720066"/>
          </a:xfrm>
          <a:custGeom>
            <a:avLst/>
            <a:gdLst/>
            <a:ahLst/>
            <a:cxnLst/>
            <a:rect r="r" b="b" t="t" l="l"/>
            <a:pathLst>
              <a:path h="1720066" w="12513607">
                <a:moveTo>
                  <a:pt x="0" y="0"/>
                </a:moveTo>
                <a:lnTo>
                  <a:pt x="12513608" y="0"/>
                </a:lnTo>
                <a:lnTo>
                  <a:pt x="12513608" y="1720066"/>
                </a:lnTo>
                <a:lnTo>
                  <a:pt x="0" y="17200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3764" r="0" b="-3764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254013" y="4003675"/>
            <a:ext cx="4185424" cy="5481918"/>
          </a:xfrm>
          <a:custGeom>
            <a:avLst/>
            <a:gdLst/>
            <a:ahLst/>
            <a:cxnLst/>
            <a:rect r="r" b="b" t="t" l="l"/>
            <a:pathLst>
              <a:path h="5481918" w="4185424">
                <a:moveTo>
                  <a:pt x="0" y="0"/>
                </a:moveTo>
                <a:lnTo>
                  <a:pt x="4185424" y="0"/>
                </a:lnTo>
                <a:lnTo>
                  <a:pt x="4185424" y="5481918"/>
                </a:lnTo>
                <a:lnTo>
                  <a:pt x="0" y="548191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758680" y="212241"/>
            <a:ext cx="8796615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Glacial Indifference Bold"/>
              </a:rPr>
              <a:t>Metode Lightness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801387" y="3946525"/>
            <a:ext cx="8359886" cy="4211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84"/>
              </a:lnSpc>
            </a:pPr>
            <a:r>
              <a:rPr lang="en-US" sz="2989">
                <a:solidFill>
                  <a:srgbClr val="FFFFFF"/>
                </a:solidFill>
                <a:latin typeface="Glacial Indifference"/>
              </a:rPr>
              <a:t>Metode Lightness mencari nilai tertinggi dan terendah dari nilai R, G,</a:t>
            </a:r>
          </a:p>
          <a:p>
            <a:pPr>
              <a:lnSpc>
                <a:spcPts val="4184"/>
              </a:lnSpc>
            </a:pPr>
            <a:r>
              <a:rPr lang="en-US" sz="2989">
                <a:solidFill>
                  <a:srgbClr val="FFFFFF"/>
                </a:solidFill>
                <a:latin typeface="Glacial Indifference"/>
              </a:rPr>
              <a:t>dan B, kemudian hasil penjumlahan nilai tertinggi dan terendah</a:t>
            </a:r>
          </a:p>
          <a:p>
            <a:pPr>
              <a:lnSpc>
                <a:spcPts val="4184"/>
              </a:lnSpc>
            </a:pPr>
            <a:r>
              <a:rPr lang="en-US" sz="2989">
                <a:solidFill>
                  <a:srgbClr val="FFFFFF"/>
                </a:solidFill>
                <a:latin typeface="Glacial Indifference"/>
              </a:rPr>
              <a:t>tersebut dikalikan dengan 0,5. Secara matematis dapat diru-</a:t>
            </a:r>
          </a:p>
          <a:p>
            <a:pPr>
              <a:lnSpc>
                <a:spcPts val="4184"/>
              </a:lnSpc>
            </a:pPr>
            <a:r>
              <a:rPr lang="en-US" sz="2989">
                <a:solidFill>
                  <a:srgbClr val="FFFFFF"/>
                </a:solidFill>
                <a:latin typeface="Glacial Indifference"/>
              </a:rPr>
              <a:t>muskan:</a:t>
            </a:r>
          </a:p>
          <a:p>
            <a:pPr>
              <a:lnSpc>
                <a:spcPts val="4184"/>
              </a:lnSpc>
            </a:pPr>
            <a:r>
              <a:rPr lang="en-US" sz="2989">
                <a:solidFill>
                  <a:srgbClr val="FFFFFF"/>
                </a:solidFill>
                <a:latin typeface="Glacial Indifference"/>
              </a:rPr>
              <a:t>Grayscale = (max(R, G , B)) + (min(R, G , B)) ∗ 0.5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429915" y="8963025"/>
            <a:ext cx="47526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Glacial Indifference Bold"/>
              </a:rPr>
              <a:t>KELOMPOK 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71707" y="1733927"/>
            <a:ext cx="1692870" cy="799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[[[123 123 123]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 [123 123 123]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 [122 122 122]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 ...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 [142 142 142]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 [142 142 142]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 [141 141 141]]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[[121 121 121]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 [121 121 121]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 [121 121 121]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 ...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 [143 143 143]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 [143 143 143]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 [141 141 141]]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[[118 118 118]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 [118 118 118]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 [118 118 118]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...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[144 144 144]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[144 144 144]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[143 143 143]]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...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950352" y="1829435"/>
            <a:ext cx="1817886" cy="7657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1899">
                <a:solidFill>
                  <a:srgbClr val="FFFFFF"/>
                </a:solidFill>
                <a:latin typeface="Canva Sans"/>
              </a:rPr>
              <a:t>[[126 126 126]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 [119 119 119]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 [113 113 113]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 ...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 [128 128 128]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 [147 147 147]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 [162 162 162]]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[[128 128 128]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 [126 126 126]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 [122 122 122]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 ...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 [125 125 125]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 [143 143 143]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 [157 157 157]]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[[128 128 128]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 [130 130 130]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 [128 128 128]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 ...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 [123 123 123]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 [140 140 140]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 [154 154 154]]]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26659" y="7028511"/>
            <a:ext cx="4921456" cy="3986379"/>
          </a:xfrm>
          <a:custGeom>
            <a:avLst/>
            <a:gdLst/>
            <a:ahLst/>
            <a:cxnLst/>
            <a:rect r="r" b="b" t="t" l="l"/>
            <a:pathLst>
              <a:path h="3986379" w="4921456">
                <a:moveTo>
                  <a:pt x="0" y="0"/>
                </a:moveTo>
                <a:lnTo>
                  <a:pt x="4921455" y="0"/>
                </a:lnTo>
                <a:lnTo>
                  <a:pt x="4921455" y="3986379"/>
                </a:lnTo>
                <a:lnTo>
                  <a:pt x="0" y="3986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0073435"/>
            <a:ext cx="18288000" cy="213565"/>
            <a:chOff x="0" y="0"/>
            <a:chExt cx="4816593" cy="562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364232" y="-2136727"/>
            <a:ext cx="5790136" cy="5790136"/>
          </a:xfrm>
          <a:custGeom>
            <a:avLst/>
            <a:gdLst/>
            <a:ahLst/>
            <a:cxnLst/>
            <a:rect r="r" b="b" t="t" l="l"/>
            <a:pathLst>
              <a:path h="5790136" w="5790136">
                <a:moveTo>
                  <a:pt x="0" y="0"/>
                </a:moveTo>
                <a:lnTo>
                  <a:pt x="5790136" y="0"/>
                </a:lnTo>
                <a:lnTo>
                  <a:pt x="5790136" y="5790136"/>
                </a:lnTo>
                <a:lnTo>
                  <a:pt x="0" y="5790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0"/>
            <a:ext cx="18288000" cy="213565"/>
            <a:chOff x="0" y="0"/>
            <a:chExt cx="4816593" cy="562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16564000" y="8877554"/>
            <a:ext cx="0" cy="761492"/>
          </a:xfrm>
          <a:prstGeom prst="line">
            <a:avLst/>
          </a:prstGeom>
          <a:ln cap="flat" w="95250">
            <a:solidFill>
              <a:srgbClr val="5DA29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3674418" y="1309629"/>
            <a:ext cx="10945273" cy="3195007"/>
          </a:xfrm>
          <a:custGeom>
            <a:avLst/>
            <a:gdLst/>
            <a:ahLst/>
            <a:cxnLst/>
            <a:rect r="r" b="b" t="t" l="l"/>
            <a:pathLst>
              <a:path h="3195007" w="10945273">
                <a:moveTo>
                  <a:pt x="0" y="0"/>
                </a:moveTo>
                <a:lnTo>
                  <a:pt x="10945272" y="0"/>
                </a:lnTo>
                <a:lnTo>
                  <a:pt x="10945272" y="3195007"/>
                </a:lnTo>
                <a:lnTo>
                  <a:pt x="0" y="31950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083549" y="4890969"/>
            <a:ext cx="2916642" cy="3820113"/>
          </a:xfrm>
          <a:custGeom>
            <a:avLst/>
            <a:gdLst/>
            <a:ahLst/>
            <a:cxnLst/>
            <a:rect r="r" b="b" t="t" l="l"/>
            <a:pathLst>
              <a:path h="3820113" w="2916642">
                <a:moveTo>
                  <a:pt x="0" y="0"/>
                </a:moveTo>
                <a:lnTo>
                  <a:pt x="2916641" y="0"/>
                </a:lnTo>
                <a:lnTo>
                  <a:pt x="2916641" y="3820114"/>
                </a:lnTo>
                <a:lnTo>
                  <a:pt x="0" y="38201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481739" y="8568"/>
            <a:ext cx="9324521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000000"/>
                </a:solidFill>
                <a:latin typeface="Glacial Indifference Bold"/>
              </a:rPr>
              <a:t>Metode Average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10544" y="4833819"/>
            <a:ext cx="7977456" cy="334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Glacial Indifference"/>
              </a:rPr>
              <a:t>Metode Average, mencari nilai rata-rata dari R, G, dan B. Nilai rata-</a:t>
            </a:r>
            <a:r>
              <a:rPr lang="en-US" sz="3200">
                <a:solidFill>
                  <a:srgbClr val="000000"/>
                </a:solidFill>
                <a:latin typeface="Glacial Indifference"/>
              </a:rPr>
              <a:t>rata itulah yang dapat dikatakan sebagai grayscale. Rumus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Glacial Indifference"/>
              </a:rPr>
              <a:t>matematisnya adalah: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Glacial Indifference"/>
              </a:rPr>
              <a:t>Grayscale = </a:t>
            </a:r>
            <a:r>
              <a:rPr lang="en-US" sz="3200" u="sng">
                <a:solidFill>
                  <a:srgbClr val="000000"/>
                </a:solidFill>
                <a:latin typeface="Glacial Indifference"/>
              </a:rPr>
              <a:t>(R + G + B)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Glacial Indifference"/>
              </a:rPr>
              <a:t>                           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429915" y="8963025"/>
            <a:ext cx="47526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Glacial Indifference Bold"/>
              </a:rPr>
              <a:t>KELOMPOK 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4824294"/>
            <a:ext cx="5291435" cy="372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[[123. 123. 122. ... 142. 142. 141.]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 [121. 121. 121. ... 143. 143. 141.]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 [118. 118. 118. ... 144. 144. 143.]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 ...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 [126. 119. 113. ... 128. 147. 162.]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 [128. 126. 122. ... 125. 143. 157.]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 [128. 130. 128. ... 123. 140. 154.]]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73435"/>
            <a:ext cx="18288000" cy="213565"/>
            <a:chOff x="0" y="0"/>
            <a:chExt cx="4816593" cy="562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213565"/>
            <a:chOff x="0" y="0"/>
            <a:chExt cx="4816593" cy="562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6564000" y="8877554"/>
            <a:ext cx="0" cy="761492"/>
          </a:xfrm>
          <a:prstGeom prst="line">
            <a:avLst/>
          </a:prstGeom>
          <a:ln cap="flat" w="95250">
            <a:solidFill>
              <a:srgbClr val="5DA29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4622394" y="3417973"/>
            <a:ext cx="680475" cy="841037"/>
          </a:xfrm>
          <a:custGeom>
            <a:avLst/>
            <a:gdLst/>
            <a:ahLst/>
            <a:cxnLst/>
            <a:rect r="r" b="b" t="t" l="l"/>
            <a:pathLst>
              <a:path h="841037" w="680475">
                <a:moveTo>
                  <a:pt x="0" y="0"/>
                </a:moveTo>
                <a:lnTo>
                  <a:pt x="680476" y="0"/>
                </a:lnTo>
                <a:lnTo>
                  <a:pt x="680476" y="841037"/>
                </a:lnTo>
                <a:lnTo>
                  <a:pt x="0" y="8410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869273" y="-2098748"/>
            <a:ext cx="3705427" cy="3905589"/>
          </a:xfrm>
          <a:custGeom>
            <a:avLst/>
            <a:gdLst/>
            <a:ahLst/>
            <a:cxnLst/>
            <a:rect r="r" b="b" t="t" l="l"/>
            <a:pathLst>
              <a:path h="3905589" w="3705427">
                <a:moveTo>
                  <a:pt x="0" y="0"/>
                </a:moveTo>
                <a:lnTo>
                  <a:pt x="3705427" y="0"/>
                </a:lnTo>
                <a:lnTo>
                  <a:pt x="3705427" y="3905589"/>
                </a:lnTo>
                <a:lnTo>
                  <a:pt x="0" y="3905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302870" y="1279101"/>
            <a:ext cx="1073337" cy="1073337"/>
          </a:xfrm>
          <a:custGeom>
            <a:avLst/>
            <a:gdLst/>
            <a:ahLst/>
            <a:cxnLst/>
            <a:rect r="r" b="b" t="t" l="l"/>
            <a:pathLst>
              <a:path h="1073337" w="1073337">
                <a:moveTo>
                  <a:pt x="0" y="0"/>
                </a:moveTo>
                <a:lnTo>
                  <a:pt x="1073336" y="0"/>
                </a:lnTo>
                <a:lnTo>
                  <a:pt x="1073336" y="1073337"/>
                </a:lnTo>
                <a:lnTo>
                  <a:pt x="0" y="10733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147931" y="2273854"/>
            <a:ext cx="456551" cy="456551"/>
          </a:xfrm>
          <a:custGeom>
            <a:avLst/>
            <a:gdLst/>
            <a:ahLst/>
            <a:cxnLst/>
            <a:rect r="r" b="b" t="t" l="l"/>
            <a:pathLst>
              <a:path h="456551" w="456551">
                <a:moveTo>
                  <a:pt x="0" y="0"/>
                </a:moveTo>
                <a:lnTo>
                  <a:pt x="456551" y="0"/>
                </a:lnTo>
                <a:lnTo>
                  <a:pt x="456551" y="456551"/>
                </a:lnTo>
                <a:lnTo>
                  <a:pt x="0" y="4565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60067" y="8446709"/>
            <a:ext cx="659197" cy="659197"/>
          </a:xfrm>
          <a:custGeom>
            <a:avLst/>
            <a:gdLst/>
            <a:ahLst/>
            <a:cxnLst/>
            <a:rect r="r" b="b" t="t" l="l"/>
            <a:pathLst>
              <a:path h="659197" w="659197">
                <a:moveTo>
                  <a:pt x="0" y="0"/>
                </a:moveTo>
                <a:lnTo>
                  <a:pt x="659196" y="0"/>
                </a:lnTo>
                <a:lnTo>
                  <a:pt x="659196" y="659197"/>
                </a:lnTo>
                <a:lnTo>
                  <a:pt x="0" y="6591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50990" y="9157302"/>
            <a:ext cx="659197" cy="659197"/>
          </a:xfrm>
          <a:custGeom>
            <a:avLst/>
            <a:gdLst/>
            <a:ahLst/>
            <a:cxnLst/>
            <a:rect r="r" b="b" t="t" l="l"/>
            <a:pathLst>
              <a:path h="659197" w="659197">
                <a:moveTo>
                  <a:pt x="0" y="0"/>
                </a:moveTo>
                <a:lnTo>
                  <a:pt x="659197" y="0"/>
                </a:lnTo>
                <a:lnTo>
                  <a:pt x="659197" y="659196"/>
                </a:lnTo>
                <a:lnTo>
                  <a:pt x="0" y="65919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388506" y="1621509"/>
            <a:ext cx="9510988" cy="2637501"/>
          </a:xfrm>
          <a:custGeom>
            <a:avLst/>
            <a:gdLst/>
            <a:ahLst/>
            <a:cxnLst/>
            <a:rect r="r" b="b" t="t" l="l"/>
            <a:pathLst>
              <a:path h="2637501" w="9510988">
                <a:moveTo>
                  <a:pt x="0" y="0"/>
                </a:moveTo>
                <a:lnTo>
                  <a:pt x="9510988" y="0"/>
                </a:lnTo>
                <a:lnTo>
                  <a:pt x="9510988" y="2637501"/>
                </a:lnTo>
                <a:lnTo>
                  <a:pt x="0" y="263750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600630" y="4468560"/>
            <a:ext cx="3238908" cy="4242206"/>
          </a:xfrm>
          <a:custGeom>
            <a:avLst/>
            <a:gdLst/>
            <a:ahLst/>
            <a:cxnLst/>
            <a:rect r="r" b="b" t="t" l="l"/>
            <a:pathLst>
              <a:path h="4242206" w="3238908">
                <a:moveTo>
                  <a:pt x="0" y="0"/>
                </a:moveTo>
                <a:lnTo>
                  <a:pt x="3238908" y="0"/>
                </a:lnTo>
                <a:lnTo>
                  <a:pt x="3238908" y="4242205"/>
                </a:lnTo>
                <a:lnTo>
                  <a:pt x="0" y="424220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075378" y="89740"/>
            <a:ext cx="10137245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499">
                <a:solidFill>
                  <a:srgbClr val="000000"/>
                </a:solidFill>
                <a:latin typeface="Glacial Indifference Bold"/>
              </a:rPr>
              <a:t>Metode Luminosity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429915" y="8963025"/>
            <a:ext cx="47526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Glacial Indifference Bold"/>
              </a:rPr>
              <a:t>KELOMPOK 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310366" y="5192155"/>
            <a:ext cx="9119549" cy="2930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1"/>
              </a:lnSpc>
              <a:spcBef>
                <a:spcPct val="0"/>
              </a:spcBef>
            </a:pPr>
            <a:r>
              <a:rPr lang="en-US" sz="2386">
                <a:solidFill>
                  <a:srgbClr val="000000"/>
                </a:solidFill>
                <a:latin typeface="Glacial Indifference"/>
              </a:rPr>
              <a:t>[[123.00738 123.00738 122.00732 ... 142.00852 142.00852 141.00846]</a:t>
            </a:r>
          </a:p>
          <a:p>
            <a:pPr algn="ctr">
              <a:lnSpc>
                <a:spcPts val="3341"/>
              </a:lnSpc>
              <a:spcBef>
                <a:spcPct val="0"/>
              </a:spcBef>
            </a:pPr>
            <a:r>
              <a:rPr lang="en-US" sz="2386">
                <a:solidFill>
                  <a:srgbClr val="000000"/>
                </a:solidFill>
                <a:latin typeface="Glacial Indifference"/>
              </a:rPr>
              <a:t> [121.00726 121.00726 121.00726 ... 143.00858 143.00858 141.00846]</a:t>
            </a:r>
          </a:p>
          <a:p>
            <a:pPr algn="ctr">
              <a:lnSpc>
                <a:spcPts val="3341"/>
              </a:lnSpc>
              <a:spcBef>
                <a:spcPct val="0"/>
              </a:spcBef>
            </a:pPr>
            <a:r>
              <a:rPr lang="en-US" sz="2386">
                <a:solidFill>
                  <a:srgbClr val="000000"/>
                </a:solidFill>
                <a:latin typeface="Glacial Indifference"/>
              </a:rPr>
              <a:t> [118.00708 118.00708 118.00708 ... 144.00864 144.00864 143.00858]</a:t>
            </a:r>
          </a:p>
          <a:p>
            <a:pPr algn="ctr">
              <a:lnSpc>
                <a:spcPts val="3341"/>
              </a:lnSpc>
              <a:spcBef>
                <a:spcPct val="0"/>
              </a:spcBef>
            </a:pPr>
            <a:r>
              <a:rPr lang="en-US" sz="2386">
                <a:solidFill>
                  <a:srgbClr val="000000"/>
                </a:solidFill>
                <a:latin typeface="Glacial Indifference"/>
              </a:rPr>
              <a:t> ...</a:t>
            </a:r>
          </a:p>
          <a:p>
            <a:pPr algn="ctr">
              <a:lnSpc>
                <a:spcPts val="3341"/>
              </a:lnSpc>
              <a:spcBef>
                <a:spcPct val="0"/>
              </a:spcBef>
            </a:pPr>
            <a:r>
              <a:rPr lang="en-US" sz="2386">
                <a:solidFill>
                  <a:srgbClr val="000000"/>
                </a:solidFill>
                <a:latin typeface="Glacial Indifference"/>
              </a:rPr>
              <a:t> [126.00756 119.00714 113.00678 ... 128.00768 147.00882 162.00972]</a:t>
            </a:r>
          </a:p>
          <a:p>
            <a:pPr algn="ctr">
              <a:lnSpc>
                <a:spcPts val="3341"/>
              </a:lnSpc>
              <a:spcBef>
                <a:spcPct val="0"/>
              </a:spcBef>
            </a:pPr>
            <a:r>
              <a:rPr lang="en-US" sz="2386">
                <a:solidFill>
                  <a:srgbClr val="000000"/>
                </a:solidFill>
                <a:latin typeface="Glacial Indifference"/>
              </a:rPr>
              <a:t> [128.00768 126.00756 122.00732 ... 125.0075  143.00858 157.00942]</a:t>
            </a:r>
          </a:p>
          <a:p>
            <a:pPr algn="ctr">
              <a:lnSpc>
                <a:spcPts val="3341"/>
              </a:lnSpc>
              <a:spcBef>
                <a:spcPct val="0"/>
              </a:spcBef>
            </a:pPr>
            <a:r>
              <a:rPr lang="en-US" sz="2386">
                <a:solidFill>
                  <a:srgbClr val="000000"/>
                </a:solidFill>
                <a:latin typeface="Glacial Indifference"/>
              </a:rPr>
              <a:t> [128.00768 130.0078  128.00768 ... 123.00738 140.0084  154.00924]]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7032" y="8227689"/>
            <a:ext cx="3304243" cy="3304243"/>
          </a:xfrm>
          <a:custGeom>
            <a:avLst/>
            <a:gdLst/>
            <a:ahLst/>
            <a:cxnLst/>
            <a:rect r="r" b="b" t="t" l="l"/>
            <a:pathLst>
              <a:path h="3304243" w="3304243">
                <a:moveTo>
                  <a:pt x="0" y="0"/>
                </a:moveTo>
                <a:lnTo>
                  <a:pt x="3304244" y="0"/>
                </a:lnTo>
                <a:lnTo>
                  <a:pt x="3304244" y="3304243"/>
                </a:lnTo>
                <a:lnTo>
                  <a:pt x="0" y="3304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57121" y="6106625"/>
            <a:ext cx="3380275" cy="3380275"/>
          </a:xfrm>
          <a:custGeom>
            <a:avLst/>
            <a:gdLst/>
            <a:ahLst/>
            <a:cxnLst/>
            <a:rect r="r" b="b" t="t" l="l"/>
            <a:pathLst>
              <a:path h="3380275" w="3380275">
                <a:moveTo>
                  <a:pt x="0" y="0"/>
                </a:moveTo>
                <a:lnTo>
                  <a:pt x="3380276" y="0"/>
                </a:lnTo>
                <a:lnTo>
                  <a:pt x="3380276" y="3380275"/>
                </a:lnTo>
                <a:lnTo>
                  <a:pt x="0" y="33802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10073435"/>
            <a:ext cx="18288000" cy="213565"/>
            <a:chOff x="0" y="0"/>
            <a:chExt cx="4816593" cy="562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true" rot="0">
            <a:off x="14380637" y="-611753"/>
            <a:ext cx="4271475" cy="3459895"/>
          </a:xfrm>
          <a:custGeom>
            <a:avLst/>
            <a:gdLst/>
            <a:ahLst/>
            <a:cxnLst/>
            <a:rect r="r" b="b" t="t" l="l"/>
            <a:pathLst>
              <a:path h="3459895" w="4271475">
                <a:moveTo>
                  <a:pt x="0" y="3459895"/>
                </a:moveTo>
                <a:lnTo>
                  <a:pt x="4271475" y="3459895"/>
                </a:lnTo>
                <a:lnTo>
                  <a:pt x="4271475" y="0"/>
                </a:lnTo>
                <a:lnTo>
                  <a:pt x="0" y="0"/>
                </a:lnTo>
                <a:lnTo>
                  <a:pt x="0" y="345989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0" y="0"/>
            <a:ext cx="18288000" cy="213565"/>
            <a:chOff x="0" y="0"/>
            <a:chExt cx="4816593" cy="562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16564000" y="8877554"/>
            <a:ext cx="0" cy="761492"/>
          </a:xfrm>
          <a:prstGeom prst="line">
            <a:avLst/>
          </a:prstGeom>
          <a:ln cap="flat" w="95250">
            <a:solidFill>
              <a:srgbClr val="5DA29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16368649" y="2629502"/>
            <a:ext cx="1150521" cy="1006706"/>
            <a:chOff x="0" y="0"/>
            <a:chExt cx="812800" cy="711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3746056" y="1203066"/>
            <a:ext cx="11253786" cy="2852870"/>
          </a:xfrm>
          <a:custGeom>
            <a:avLst/>
            <a:gdLst/>
            <a:ahLst/>
            <a:cxnLst/>
            <a:rect r="r" b="b" t="t" l="l"/>
            <a:pathLst>
              <a:path h="2852870" w="11253786">
                <a:moveTo>
                  <a:pt x="0" y="0"/>
                </a:moveTo>
                <a:lnTo>
                  <a:pt x="11253786" y="0"/>
                </a:lnTo>
                <a:lnTo>
                  <a:pt x="11253786" y="2852871"/>
                </a:lnTo>
                <a:lnTo>
                  <a:pt x="0" y="28528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746056" y="4284537"/>
            <a:ext cx="3543574" cy="4641247"/>
          </a:xfrm>
          <a:custGeom>
            <a:avLst/>
            <a:gdLst/>
            <a:ahLst/>
            <a:cxnLst/>
            <a:rect r="r" b="b" t="t" l="l"/>
            <a:pathLst>
              <a:path h="4641247" w="3543574">
                <a:moveTo>
                  <a:pt x="0" y="0"/>
                </a:moveTo>
                <a:lnTo>
                  <a:pt x="3543574" y="0"/>
                </a:lnTo>
                <a:lnTo>
                  <a:pt x="3543574" y="4641246"/>
                </a:lnTo>
                <a:lnTo>
                  <a:pt x="0" y="46412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606235" y="2008"/>
            <a:ext cx="9533428" cy="971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60"/>
              </a:lnSpc>
            </a:pPr>
            <a:r>
              <a:rPr lang="en-US" sz="5685">
                <a:solidFill>
                  <a:srgbClr val="000000"/>
                </a:solidFill>
                <a:latin typeface="Glacial Indifference Bold"/>
              </a:rPr>
              <a:t>Metode Weighted Average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429915" y="8963025"/>
            <a:ext cx="47526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Glacial Indifference Bold"/>
              </a:rPr>
              <a:t>KELOMPOK 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484350" y="4488392"/>
            <a:ext cx="6515492" cy="4042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7"/>
              </a:lnSpc>
              <a:spcBef>
                <a:spcPct val="0"/>
              </a:spcBef>
            </a:pPr>
            <a:r>
              <a:rPr lang="en-US" sz="3305">
                <a:solidFill>
                  <a:srgbClr val="000000"/>
                </a:solidFill>
                <a:latin typeface="Canva Sans"/>
              </a:rPr>
              <a:t>[[123. 123. 122. ... 142. 142. 141.]</a:t>
            </a:r>
          </a:p>
          <a:p>
            <a:pPr algn="ctr">
              <a:lnSpc>
                <a:spcPts val="4627"/>
              </a:lnSpc>
              <a:spcBef>
                <a:spcPct val="0"/>
              </a:spcBef>
            </a:pPr>
            <a:r>
              <a:rPr lang="en-US" sz="3305">
                <a:solidFill>
                  <a:srgbClr val="000000"/>
                </a:solidFill>
                <a:latin typeface="Canva Sans"/>
              </a:rPr>
              <a:t> [121. 121. 121. ... 143. 143. 141.]</a:t>
            </a:r>
          </a:p>
          <a:p>
            <a:pPr algn="ctr">
              <a:lnSpc>
                <a:spcPts val="4627"/>
              </a:lnSpc>
              <a:spcBef>
                <a:spcPct val="0"/>
              </a:spcBef>
            </a:pPr>
            <a:r>
              <a:rPr lang="en-US" sz="3305">
                <a:solidFill>
                  <a:srgbClr val="000000"/>
                </a:solidFill>
                <a:latin typeface="Canva Sans"/>
              </a:rPr>
              <a:t> [118. 118. 118. ... 144. 144. 143.]</a:t>
            </a:r>
          </a:p>
          <a:p>
            <a:pPr algn="ctr">
              <a:lnSpc>
                <a:spcPts val="4627"/>
              </a:lnSpc>
              <a:spcBef>
                <a:spcPct val="0"/>
              </a:spcBef>
            </a:pPr>
            <a:r>
              <a:rPr lang="en-US" sz="3305">
                <a:solidFill>
                  <a:srgbClr val="000000"/>
                </a:solidFill>
                <a:latin typeface="Canva Sans"/>
              </a:rPr>
              <a:t> ...</a:t>
            </a:r>
          </a:p>
          <a:p>
            <a:pPr algn="ctr">
              <a:lnSpc>
                <a:spcPts val="4627"/>
              </a:lnSpc>
              <a:spcBef>
                <a:spcPct val="0"/>
              </a:spcBef>
            </a:pPr>
            <a:r>
              <a:rPr lang="en-US" sz="3305">
                <a:solidFill>
                  <a:srgbClr val="000000"/>
                </a:solidFill>
                <a:latin typeface="Canva Sans"/>
              </a:rPr>
              <a:t> [126. 119. 113. ... 128. 147. 162.]</a:t>
            </a:r>
          </a:p>
          <a:p>
            <a:pPr algn="ctr">
              <a:lnSpc>
                <a:spcPts val="4627"/>
              </a:lnSpc>
              <a:spcBef>
                <a:spcPct val="0"/>
              </a:spcBef>
            </a:pPr>
            <a:r>
              <a:rPr lang="en-US" sz="3305">
                <a:solidFill>
                  <a:srgbClr val="000000"/>
                </a:solidFill>
                <a:latin typeface="Canva Sans"/>
              </a:rPr>
              <a:t> [128. 126. 122. ... 125. 143. 157.]</a:t>
            </a:r>
          </a:p>
          <a:p>
            <a:pPr algn="ctr">
              <a:lnSpc>
                <a:spcPts val="4627"/>
              </a:lnSpc>
              <a:spcBef>
                <a:spcPct val="0"/>
              </a:spcBef>
            </a:pPr>
            <a:r>
              <a:rPr lang="en-US" sz="3305">
                <a:solidFill>
                  <a:srgbClr val="000000"/>
                </a:solidFill>
                <a:latin typeface="Canva Sans"/>
              </a:rPr>
              <a:t> [128. 130. 128. ... 123. 140. 154.]]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68736" y="7312653"/>
            <a:ext cx="4567570" cy="4567570"/>
          </a:xfrm>
          <a:custGeom>
            <a:avLst/>
            <a:gdLst/>
            <a:ahLst/>
            <a:cxnLst/>
            <a:rect r="r" b="b" t="t" l="l"/>
            <a:pathLst>
              <a:path h="4567570" w="4567570">
                <a:moveTo>
                  <a:pt x="0" y="0"/>
                </a:moveTo>
                <a:lnTo>
                  <a:pt x="4567569" y="0"/>
                </a:lnTo>
                <a:lnTo>
                  <a:pt x="4567569" y="4567570"/>
                </a:lnTo>
                <a:lnTo>
                  <a:pt x="0" y="4567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0073435"/>
            <a:ext cx="18288000" cy="213565"/>
            <a:chOff x="0" y="0"/>
            <a:chExt cx="4816593" cy="562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3620519">
            <a:off x="15344460" y="-725042"/>
            <a:ext cx="2439080" cy="4207555"/>
          </a:xfrm>
          <a:custGeom>
            <a:avLst/>
            <a:gdLst/>
            <a:ahLst/>
            <a:cxnLst/>
            <a:rect r="r" b="b" t="t" l="l"/>
            <a:pathLst>
              <a:path h="4207555" w="2439080">
                <a:moveTo>
                  <a:pt x="0" y="0"/>
                </a:moveTo>
                <a:lnTo>
                  <a:pt x="2439080" y="0"/>
                </a:lnTo>
                <a:lnTo>
                  <a:pt x="2439080" y="4207555"/>
                </a:lnTo>
                <a:lnTo>
                  <a:pt x="0" y="42075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0"/>
            <a:ext cx="18288000" cy="213565"/>
            <a:chOff x="0" y="0"/>
            <a:chExt cx="4816593" cy="562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16564000" y="8877554"/>
            <a:ext cx="0" cy="761492"/>
          </a:xfrm>
          <a:prstGeom prst="line">
            <a:avLst/>
          </a:prstGeom>
          <a:ln cap="flat" w="95250">
            <a:solidFill>
              <a:srgbClr val="5DA29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3253886" y="8877554"/>
            <a:ext cx="962217" cy="962217"/>
          </a:xfrm>
          <a:custGeom>
            <a:avLst/>
            <a:gdLst/>
            <a:ahLst/>
            <a:cxnLst/>
            <a:rect r="r" b="b" t="t" l="l"/>
            <a:pathLst>
              <a:path h="962217" w="962217">
                <a:moveTo>
                  <a:pt x="0" y="0"/>
                </a:moveTo>
                <a:lnTo>
                  <a:pt x="962217" y="0"/>
                </a:lnTo>
                <a:lnTo>
                  <a:pt x="962217" y="962217"/>
                </a:lnTo>
                <a:lnTo>
                  <a:pt x="0" y="9622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149357" y="8573149"/>
            <a:ext cx="456551" cy="456551"/>
          </a:xfrm>
          <a:custGeom>
            <a:avLst/>
            <a:gdLst/>
            <a:ahLst/>
            <a:cxnLst/>
            <a:rect r="r" b="b" t="t" l="l"/>
            <a:pathLst>
              <a:path h="456551" w="456551">
                <a:moveTo>
                  <a:pt x="0" y="0"/>
                </a:moveTo>
                <a:lnTo>
                  <a:pt x="456551" y="0"/>
                </a:lnTo>
                <a:lnTo>
                  <a:pt x="456551" y="456551"/>
                </a:lnTo>
                <a:lnTo>
                  <a:pt x="0" y="4565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429915" y="8963025"/>
            <a:ext cx="47526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Glacial Indifference Bold"/>
              </a:rPr>
              <a:t>KELOMPOK 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716980" y="4121778"/>
            <a:ext cx="12854041" cy="319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Metode Luminosity/Weighted Average, mengalikan setiap nilai R, G, dan B dengan kon</a:t>
            </a:r>
            <a:r>
              <a:rPr lang="en-US" sz="3000">
                <a:solidFill>
                  <a:srgbClr val="000000"/>
                </a:solidFill>
                <a:latin typeface="Glacial Indifference"/>
              </a:rPr>
              <a:t>stanta tertentu yang sudah ditetapkan nilainya, kemudian hasil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perkalian seluruh nilai R, G, B dijumlahkan satu sama lain. Rumus matematisnya adalah: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lacial Indifference"/>
                <a:ea typeface="Glacial Indifference"/>
              </a:rPr>
              <a:t>Grayscale = (0.2126 × R) + (0.7152 × G ) + (0.0722 × B)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lacial Indifference"/>
                <a:ea typeface="Glacial Indifference"/>
              </a:rPr>
              <a:t>Grayscale = (0.299 × R) + (0.587 × G ) + (0.114 × B)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557680" y="667378"/>
            <a:ext cx="11172640" cy="226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499">
                <a:solidFill>
                  <a:srgbClr val="000000"/>
                </a:solidFill>
                <a:latin typeface="Glacial Indifference Bold"/>
              </a:rPr>
              <a:t>Metode Luminosity/Metode Weighted Average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DAF22_K3qiA</dc:identifier>
  <dcterms:modified xsi:type="dcterms:W3CDTF">2011-08-01T06:04:30Z</dcterms:modified>
  <cp:revision>1</cp:revision>
  <dc:title>PPT_ALIN_KELOMPOK5</dc:title>
</cp:coreProperties>
</file>